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 id="2147483837" r:id="rId2"/>
    <p:sldMasterId id="2147483849" r:id="rId3"/>
    <p:sldMasterId id="2147483861" r:id="rId4"/>
    <p:sldMasterId id="2147483873" r:id="rId5"/>
  </p:sldMasterIdLst>
  <p:notesMasterIdLst>
    <p:notesMasterId r:id="rId41"/>
  </p:notesMasterIdLst>
  <p:handoutMasterIdLst>
    <p:handoutMasterId r:id="rId42"/>
  </p:handoutMasterIdLst>
  <p:sldIdLst>
    <p:sldId id="1589" r:id="rId6"/>
    <p:sldId id="1664" r:id="rId7"/>
    <p:sldId id="3196" r:id="rId8"/>
    <p:sldId id="3198" r:id="rId9"/>
    <p:sldId id="3199" r:id="rId10"/>
    <p:sldId id="3202" r:id="rId11"/>
    <p:sldId id="3200" r:id="rId12"/>
    <p:sldId id="1665" r:id="rId13"/>
    <p:sldId id="1666" r:id="rId14"/>
    <p:sldId id="1815" r:id="rId15"/>
    <p:sldId id="1662" r:id="rId16"/>
    <p:sldId id="1663" r:id="rId17"/>
    <p:sldId id="1721" r:id="rId18"/>
    <p:sldId id="1667" r:id="rId19"/>
    <p:sldId id="1668" r:id="rId20"/>
    <p:sldId id="1669" r:id="rId21"/>
    <p:sldId id="1670" r:id="rId22"/>
    <p:sldId id="1671" r:id="rId23"/>
    <p:sldId id="1672" r:id="rId24"/>
    <p:sldId id="1673" r:id="rId25"/>
    <p:sldId id="1674" r:id="rId26"/>
    <p:sldId id="1675" r:id="rId27"/>
    <p:sldId id="1676" r:id="rId28"/>
    <p:sldId id="1677" r:id="rId29"/>
    <p:sldId id="1678" r:id="rId30"/>
    <p:sldId id="1679" r:id="rId31"/>
    <p:sldId id="1680" r:id="rId32"/>
    <p:sldId id="1681" r:id="rId33"/>
    <p:sldId id="1682" r:id="rId34"/>
    <p:sldId id="1683" r:id="rId35"/>
    <p:sldId id="1684" r:id="rId36"/>
    <p:sldId id="1685" r:id="rId37"/>
    <p:sldId id="1686" r:id="rId38"/>
    <p:sldId id="1687" r:id="rId39"/>
    <p:sldId id="1723" r:id="rId4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B6A4056-97B5-0E49-8F39-9ABEACEC6D90}">
          <p14:sldIdLst>
            <p14:sldId id="1589"/>
            <p14:sldId id="1664"/>
            <p14:sldId id="3196"/>
            <p14:sldId id="3198"/>
            <p14:sldId id="3199"/>
            <p14:sldId id="3202"/>
            <p14:sldId id="3200"/>
            <p14:sldId id="1665"/>
            <p14:sldId id="1666"/>
          </p14:sldIdLst>
        </p14:section>
        <p14:section name="mVS" id="{4F953D25-0F9E-0A47-9B47-F11A8E29E79D}">
          <p14:sldIdLst>
            <p14:sldId id="1815"/>
            <p14:sldId id="1662"/>
            <p14:sldId id="1663"/>
            <p14:sldId id="1721"/>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 id="1684"/>
            <p14:sldId id="1685"/>
            <p14:sldId id="1686"/>
            <p14:sldId id="1687"/>
            <p14:sldId id="1723"/>
          </p14:sldIdLst>
        </p14:section>
      </p14:sectionLst>
    </p:ext>
    <p:ext uri="{EFAFB233-063F-42B5-8137-9DF3F51BA10A}">
      <p15:sldGuideLst xmlns:p15="http://schemas.microsoft.com/office/powerpoint/2012/main">
        <p15:guide id="1" orient="horz" pos="39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BB4E4B"/>
    <a:srgbClr val="282828"/>
    <a:srgbClr val="000000"/>
    <a:srgbClr val="FF8AD8"/>
    <a:srgbClr val="FF0000"/>
    <a:srgbClr val="FC695A"/>
    <a:srgbClr val="59FD6D"/>
    <a:srgbClr val="FB1C05"/>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85714" autoAdjust="0"/>
  </p:normalViewPr>
  <p:slideViewPr>
    <p:cSldViewPr>
      <p:cViewPr varScale="1">
        <p:scale>
          <a:sx n="50" d="100"/>
          <a:sy n="50" d="100"/>
        </p:scale>
        <p:origin x="1221" y="24"/>
      </p:cViewPr>
      <p:guideLst>
        <p:guide orient="horz" pos="3984"/>
        <p:guide pos="2880"/>
      </p:guideLst>
    </p:cSldViewPr>
  </p:slideViewPr>
  <p:notesTextViewPr>
    <p:cViewPr>
      <p:scale>
        <a:sx n="110" d="100"/>
        <a:sy n="110" d="100"/>
      </p:scale>
      <p:origin x="0" y="0"/>
    </p:cViewPr>
  </p:notesTextViewPr>
  <p:sorterViewPr>
    <p:cViewPr>
      <p:scale>
        <a:sx n="50" d="100"/>
        <a:sy n="50" d="100"/>
      </p:scale>
      <p:origin x="0" y="386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4D96EC6D-620A-4417-B6E7-B9BD187DD6EA}" type="datetimeFigureOut">
              <a:rPr lang="en-US" smtClean="0"/>
              <a:pPr/>
              <a:t>11/25/2024</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80C0194C-1C73-4D1B-8127-FF2CA75FF72F}" type="slidenum">
              <a:rPr lang="en-US" smtClean="0"/>
              <a:pPr/>
              <a:t>‹#›</a:t>
            </a:fld>
            <a:endParaRPr lang="en-US"/>
          </a:p>
        </p:txBody>
      </p:sp>
    </p:spTree>
    <p:extLst>
      <p:ext uri="{BB962C8B-B14F-4D97-AF65-F5344CB8AC3E}">
        <p14:creationId xmlns:p14="http://schemas.microsoft.com/office/powerpoint/2010/main" val="1755577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D41D9AC-C4DC-4626-BD9E-860ADBEBE25E}" type="datetimeFigureOut">
              <a:rPr lang="en-US" smtClean="0"/>
              <a:pPr/>
              <a:t>11/25/2024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E6B2A92-AD47-4AF8-BBA5-94641E99511A}" type="slidenum">
              <a:rPr lang="en-US" smtClean="0"/>
              <a:pPr/>
              <a:t>‹#›</a:t>
            </a:fld>
            <a:endParaRPr lang="en-US"/>
          </a:p>
        </p:txBody>
      </p:sp>
    </p:spTree>
    <p:extLst>
      <p:ext uri="{BB962C8B-B14F-4D97-AF65-F5344CB8AC3E}">
        <p14:creationId xmlns:p14="http://schemas.microsoft.com/office/powerpoint/2010/main" val="1199335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9C63B0-0FA4-4137-BD4A-0FAF93896D44}" type="slidenum">
              <a:rPr lang="en-US"/>
              <a:pPr/>
              <a:t>1</a:t>
            </a:fld>
            <a:endParaRPr lang="en-US"/>
          </a:p>
        </p:txBody>
      </p:sp>
      <p:sp>
        <p:nvSpPr>
          <p:cNvPr id="1696770" name="Rectangle 2"/>
          <p:cNvSpPr>
            <a:spLocks noGrp="1" noRot="1" noChangeAspect="1" noChangeArrowheads="1" noTextEdit="1"/>
          </p:cNvSpPr>
          <p:nvPr>
            <p:ph type="sldImg"/>
          </p:nvPr>
        </p:nvSpPr>
        <p:spPr>
          <a:xfrm>
            <a:off x="1252538" y="717550"/>
            <a:ext cx="4779962" cy="3584575"/>
          </a:xfrm>
          <a:ln/>
        </p:spPr>
      </p:sp>
      <p:sp>
        <p:nvSpPr>
          <p:cNvPr id="1696771" name="Rectangle 3"/>
          <p:cNvSpPr>
            <a:spLocks noGrp="1" noChangeArrowheads="1"/>
          </p:cNvSpPr>
          <p:nvPr>
            <p:ph type="body" idx="1"/>
          </p:nvPr>
        </p:nvSpPr>
        <p:spPr>
          <a:xfrm>
            <a:off x="949325" y="4540250"/>
            <a:ext cx="5384800" cy="4379913"/>
          </a:xfrm>
        </p:spPr>
        <p:txBody>
          <a:bodyPr/>
          <a:lstStyle/>
          <a:p>
            <a:endParaRPr lang="en-US"/>
          </a:p>
        </p:txBody>
      </p:sp>
    </p:spTree>
    <p:extLst>
      <p:ext uri="{BB962C8B-B14F-4D97-AF65-F5344CB8AC3E}">
        <p14:creationId xmlns:p14="http://schemas.microsoft.com/office/powerpoint/2010/main" val="193249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TextEdit="1"/>
          </p:cNvSpPr>
          <p:nvPr>
            <p:ph type="sldImg"/>
          </p:nvPr>
        </p:nvSpPr>
        <p:spPr>
          <a:xfrm>
            <a:off x="1257300" y="720725"/>
            <a:ext cx="4800600" cy="3600450"/>
          </a:xfrm>
          <a:ln/>
        </p:spPr>
      </p:sp>
      <p:sp>
        <p:nvSpPr>
          <p:cNvPr id="242691" name="Rectangle 3"/>
          <p:cNvSpPr>
            <a:spLocks noGrp="1" noChangeArrowheads="1"/>
          </p:cNvSpPr>
          <p:nvPr>
            <p:ph type="body" idx="1"/>
          </p:nvPr>
        </p:nvSpPr>
        <p:spPr>
          <a:noFill/>
        </p:spPr>
        <p:txBody>
          <a:bodyPr/>
          <a:lstStyle/>
          <a:p>
            <a:pPr>
              <a:spcBef>
                <a:spcPct val="0"/>
              </a:spcBef>
            </a:pPr>
            <a:r>
              <a:rPr lang="en-US" altLang="en-US"/>
              <a:t>The matches are refined by using RANSAC, which is a robust model-fitting technique, to estimate a fundamental matrix between each pair of matching images and keeping only matches consistent with that fundamental matrix.</a:t>
            </a:r>
          </a:p>
          <a:p>
            <a:pPr>
              <a:spcBef>
                <a:spcPct val="0"/>
              </a:spcBef>
            </a:pPr>
            <a:r>
              <a:rPr lang="en-US" altLang="en-US"/>
              <a:t>We then link connected components of pairwise feature matches together to form correspondences across multiple images.</a:t>
            </a:r>
          </a:p>
          <a:p>
            <a:pPr>
              <a:spcBef>
                <a:spcPct val="0"/>
              </a:spcBef>
            </a:pPr>
            <a:r>
              <a:rPr lang="en-US" altLang="en-US"/>
              <a:t>Once we have correspondences, we run structure from motion to recover the camera and scene geometry.  Structure from motion solves the following problem:</a:t>
            </a:r>
          </a:p>
          <a:p>
            <a:pPr>
              <a:spcBef>
                <a:spcPct val="0"/>
              </a:spcBef>
            </a:pPr>
            <a:endParaRPr lang="en-US" altLang="en-US"/>
          </a:p>
        </p:txBody>
      </p:sp>
    </p:spTree>
    <p:extLst>
      <p:ext uri="{BB962C8B-B14F-4D97-AF65-F5344CB8AC3E}">
        <p14:creationId xmlns:p14="http://schemas.microsoft.com/office/powerpoint/2010/main" val="370635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TextEdit="1"/>
          </p:cNvSpPr>
          <p:nvPr>
            <p:ph type="sldImg"/>
          </p:nvPr>
        </p:nvSpPr>
        <p:spPr>
          <a:xfrm>
            <a:off x="1257300" y="720725"/>
            <a:ext cx="4800600" cy="3600450"/>
          </a:xfrm>
          <a:ln/>
        </p:spPr>
      </p:sp>
      <p:sp>
        <p:nvSpPr>
          <p:cNvPr id="243715" name="Rectangle 3"/>
          <p:cNvSpPr>
            <a:spLocks noGrp="1" noChangeArrowheads="1"/>
          </p:cNvSpPr>
          <p:nvPr>
            <p:ph type="body" idx="1"/>
          </p:nvPr>
        </p:nvSpPr>
        <p:spPr>
          <a:noFill/>
        </p:spPr>
        <p:txBody>
          <a:bodyPr/>
          <a:lstStyle/>
          <a:p>
            <a:r>
              <a:rPr lang="en-US" altLang="en-US"/>
              <a:t>The next step of our reconstruction algorithm is to link up matches between pairs of images into correspondences between multiple images, by finding connected components of matches.  Suppose among these images, these features are matched only between consecutive pairs of images, perhaps because the scales of the images are so different.  During correspondence estimation we link these matches and consider them to be 2D projections of a single 3D point in the scene.</a:t>
            </a:r>
          </a:p>
          <a:p>
            <a:endParaRPr lang="en-US" altLang="en-US"/>
          </a:p>
        </p:txBody>
      </p:sp>
    </p:spTree>
    <p:extLst>
      <p:ext uri="{BB962C8B-B14F-4D97-AF65-F5344CB8AC3E}">
        <p14:creationId xmlns:p14="http://schemas.microsoft.com/office/powerpoint/2010/main" val="338280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TextEdit="1"/>
          </p:cNvSpPr>
          <p:nvPr>
            <p:ph type="sldImg"/>
          </p:nvPr>
        </p:nvSpPr>
        <p:spPr>
          <a:xfrm>
            <a:off x="1257300" y="720725"/>
            <a:ext cx="4800600" cy="3600450"/>
          </a:xfrm>
          <a:ln/>
        </p:spPr>
      </p:sp>
      <p:sp>
        <p:nvSpPr>
          <p:cNvPr id="244739" name="Rectangle 3"/>
          <p:cNvSpPr>
            <a:spLocks noGrp="1" noChangeArrowheads="1"/>
          </p:cNvSpPr>
          <p:nvPr>
            <p:ph type="body" idx="1"/>
          </p:nvPr>
        </p:nvSpPr>
        <p:spPr>
          <a:noFill/>
        </p:spPr>
        <p:txBody>
          <a:bodyPr/>
          <a:lstStyle/>
          <a:p>
            <a:pPr>
              <a:spcBef>
                <a:spcPct val="0"/>
              </a:spcBef>
            </a:pPr>
            <a:r>
              <a:rPr lang="en-US" altLang="en-US"/>
              <a:t>Structure from motion solves the following problem:</a:t>
            </a:r>
          </a:p>
          <a:p>
            <a:pPr>
              <a:spcBef>
                <a:spcPct val="0"/>
              </a:spcBef>
            </a:pPr>
            <a:endParaRPr lang="en-US" altLang="en-US"/>
          </a:p>
          <a:p>
            <a:pPr>
              <a:spcBef>
                <a:spcPct val="0"/>
              </a:spcBef>
            </a:pPr>
            <a:r>
              <a:rPr lang="en-US" altLang="en-US"/>
              <a:t>Given a set of images of a static scene with 2D points in correspondence, shown here as color-coded points, find…</a:t>
            </a:r>
          </a:p>
          <a:p>
            <a:pPr>
              <a:spcBef>
                <a:spcPct val="0"/>
              </a:spcBef>
            </a:pPr>
            <a:endParaRPr lang="en-US" altLang="en-US"/>
          </a:p>
          <a:p>
            <a:pPr>
              <a:spcBef>
                <a:spcPct val="0"/>
              </a:spcBef>
            </a:pPr>
            <a:r>
              <a:rPr lang="en-US" altLang="en-US"/>
              <a:t>a set of 3D points P and </a:t>
            </a:r>
          </a:p>
          <a:p>
            <a:pPr>
              <a:spcBef>
                <a:spcPct val="0"/>
              </a:spcBef>
            </a:pPr>
            <a:r>
              <a:rPr lang="en-US" altLang="en-US"/>
              <a:t>a rotation R and position t of the cameras that explain the observed correspondences.  In other words, when we project a point into any of the cameras, the reprojection error between the projected and observed 2D points is low.</a:t>
            </a:r>
          </a:p>
          <a:p>
            <a:pPr>
              <a:spcBef>
                <a:spcPct val="0"/>
              </a:spcBef>
            </a:pPr>
            <a:r>
              <a:rPr lang="en-US" altLang="en-US"/>
              <a:t>This problem can be formulated as an optimization problem where we want to find the rotations R, positions t, and 3D point locations P that minimize sum of squared reprojection errors f.  This is a non-linear least squares problem and can be solved with algorithms such as Levenberg-Marquart.  However, because the problem is non-linear, it can be susceptible to local minima.  Therefore, it’s important to initialize the parameters of the system carefully.  In addition, we need to be able to deal with erroneous correspondences.</a:t>
            </a:r>
          </a:p>
        </p:txBody>
      </p:sp>
    </p:spTree>
    <p:extLst>
      <p:ext uri="{BB962C8B-B14F-4D97-AF65-F5344CB8AC3E}">
        <p14:creationId xmlns:p14="http://schemas.microsoft.com/office/powerpoint/2010/main" val="176419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optimization </a:t>
            </a:r>
            <a:r>
              <a:rPr lang="en-US" dirty="0" err="1"/>
              <a:t>afterall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6B2A92-AD47-4AF8-BBA5-94641E99511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69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TextEdit="1"/>
          </p:cNvSpPr>
          <p:nvPr>
            <p:ph type="sldImg"/>
          </p:nvPr>
        </p:nvSpPr>
        <p:spPr>
          <a:xfrm>
            <a:off x="1257300" y="720725"/>
            <a:ext cx="4800600" cy="3600450"/>
          </a:xfrm>
          <a:ln/>
        </p:spPr>
      </p:sp>
      <p:sp>
        <p:nvSpPr>
          <p:cNvPr id="245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To help get good initializations for all of the parameters of the system, we reconstruct the scene incrementally, starting from two photographs and the points they observe.  </a:t>
            </a:r>
          </a:p>
        </p:txBody>
      </p:sp>
    </p:spTree>
    <p:extLst>
      <p:ext uri="{BB962C8B-B14F-4D97-AF65-F5344CB8AC3E}">
        <p14:creationId xmlns:p14="http://schemas.microsoft.com/office/powerpoint/2010/main" val="3900111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xfrm>
            <a:off x="1257300" y="720725"/>
            <a:ext cx="4800600" cy="3600450"/>
          </a:xfrm>
          <a:ln/>
        </p:spPr>
      </p:sp>
      <p:sp>
        <p:nvSpPr>
          <p:cNvPr id="2467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246788" name="Slide Number Placeholder 3"/>
          <p:cNvSpPr>
            <a:spLocks noGrp="1"/>
          </p:cNvSpPr>
          <p:nvPr>
            <p:ph type="sldNum" sz="quarter" idx="5"/>
          </p:nvPr>
        </p:nvSpPr>
        <p:spPr>
          <a:noFill/>
        </p:spPr>
        <p:txBody>
          <a:bodyPr/>
          <a:lstStyle>
            <a:lvl1pPr defTabSz="954088">
              <a:defRPr sz="2400" b="1">
                <a:solidFill>
                  <a:schemeClr val="tx1"/>
                </a:solidFill>
                <a:latin typeface="Times New Roman" panose="02020603050405020304" pitchFamily="18" charset="0"/>
              </a:defRPr>
            </a:lvl1pPr>
            <a:lvl2pPr marL="742950" indent="-285750" defTabSz="954088">
              <a:defRPr sz="2400" b="1">
                <a:solidFill>
                  <a:schemeClr val="tx1"/>
                </a:solidFill>
                <a:latin typeface="Times New Roman" panose="02020603050405020304" pitchFamily="18" charset="0"/>
              </a:defRPr>
            </a:lvl2pPr>
            <a:lvl3pPr marL="1143000" indent="-228600" defTabSz="954088">
              <a:defRPr sz="2400" b="1">
                <a:solidFill>
                  <a:schemeClr val="tx1"/>
                </a:solidFill>
                <a:latin typeface="Times New Roman" panose="02020603050405020304" pitchFamily="18" charset="0"/>
              </a:defRPr>
            </a:lvl3pPr>
            <a:lvl4pPr marL="1600200" indent="-228600" defTabSz="954088">
              <a:defRPr sz="2400" b="1">
                <a:solidFill>
                  <a:schemeClr val="tx1"/>
                </a:solidFill>
                <a:latin typeface="Times New Roman" panose="02020603050405020304" pitchFamily="18" charset="0"/>
              </a:defRPr>
            </a:lvl4pPr>
            <a:lvl5pPr marL="2057400" indent="-228600" defTabSz="954088">
              <a:defRPr sz="2400" b="1">
                <a:solidFill>
                  <a:schemeClr val="tx1"/>
                </a:solidFill>
                <a:latin typeface="Times New Roman" panose="02020603050405020304" pitchFamily="18" charset="0"/>
              </a:defRPr>
            </a:lvl5pPr>
            <a:lvl6pPr marL="2514600" indent="-228600" defTabSz="954088"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defTabSz="954088"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defTabSz="954088"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defTabSz="954088"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r" defTabSz="954088" rtl="0" eaLnBrk="0" fontAlgn="base" latinLnBrk="0" hangingPunct="0">
              <a:lnSpc>
                <a:spcPct val="100000"/>
              </a:lnSpc>
              <a:spcBef>
                <a:spcPct val="0"/>
              </a:spcBef>
              <a:spcAft>
                <a:spcPct val="0"/>
              </a:spcAft>
              <a:buClrTx/>
              <a:buSzTx/>
              <a:buFontTx/>
              <a:buNone/>
              <a:tabLst/>
              <a:defRPr/>
            </a:pPr>
            <a:fld id="{FE913943-6D55-4432-B760-471A14AF5B02}"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54088"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61828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emphasis on the camera (localization) over structure, but you need the structure to localize yourself. Often in robots, does not have to use vision only.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17A6C-16A4-A846-A6E5-01317C4E1C70}"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1482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start from something, always. It’s chicken and egg if you don’t know anything</a:t>
            </a:r>
          </a:p>
          <a:p>
            <a:endParaRPr lang="en-US" dirty="0"/>
          </a:p>
          <a:p>
            <a:r>
              <a:rPr lang="en-US" dirty="0"/>
              <a:t>What was this problem called? </a:t>
            </a:r>
          </a:p>
          <a:p>
            <a:r>
              <a:rPr lang="en-US" dirty="0"/>
              <a:t>3D points + Correspondences </a:t>
            </a:r>
            <a:r>
              <a:rPr lang="en-US" dirty="0">
                <a:sym typeface="Wingdings" pitchFamily="2" charset="2"/>
              </a:rPr>
              <a:t></a:t>
            </a:r>
            <a:r>
              <a:rPr lang="en-US" dirty="0"/>
              <a:t> Camera</a:t>
            </a:r>
          </a:p>
          <a:p>
            <a:r>
              <a:rPr lang="en-US" dirty="0"/>
              <a:t>Camera </a:t>
            </a:r>
            <a:r>
              <a:rPr lang="en-US" dirty="0">
                <a:sym typeface="Wingdings" pitchFamily="2" charset="2"/>
              </a:rPr>
              <a:t> Correspondences</a:t>
            </a:r>
          </a:p>
          <a:p>
            <a:r>
              <a:rPr lang="en-US" dirty="0">
                <a:sym typeface="Wingdings" pitchFamily="2" charset="2"/>
              </a:rPr>
              <a:t>Correspondences + Camera   3D points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6B2A92-AD47-4AF8-BBA5-94641E9951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97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start from something, always. It’s chicken and egg if you don’t know anything</a:t>
            </a:r>
          </a:p>
          <a:p>
            <a:endParaRPr lang="en-US" dirty="0"/>
          </a:p>
          <a:p>
            <a:r>
              <a:rPr lang="en-US" dirty="0"/>
              <a:t>What was this problem called? </a:t>
            </a:r>
          </a:p>
          <a:p>
            <a:r>
              <a:rPr lang="en-US" dirty="0"/>
              <a:t>3D points + Correspondences </a:t>
            </a:r>
            <a:r>
              <a:rPr lang="en-US" dirty="0">
                <a:sym typeface="Wingdings" pitchFamily="2" charset="2"/>
              </a:rPr>
              <a:t></a:t>
            </a:r>
            <a:r>
              <a:rPr lang="en-US" dirty="0"/>
              <a:t> Camera</a:t>
            </a:r>
          </a:p>
          <a:p>
            <a:r>
              <a:rPr lang="en-US" dirty="0"/>
              <a:t>Camera </a:t>
            </a:r>
            <a:r>
              <a:rPr lang="en-US" dirty="0">
                <a:sym typeface="Wingdings" pitchFamily="2" charset="2"/>
              </a:rPr>
              <a:t> Correspondences</a:t>
            </a:r>
          </a:p>
          <a:p>
            <a:r>
              <a:rPr lang="en-US" dirty="0">
                <a:sym typeface="Wingdings" pitchFamily="2" charset="2"/>
              </a:rPr>
              <a:t>Correspondences + Camera   3D points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6B2A92-AD47-4AF8-BBA5-94641E9951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392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start from something, always. It’s chicken and egg if you don’t know anything</a:t>
            </a:r>
          </a:p>
          <a:p>
            <a:endParaRPr lang="en-US" dirty="0"/>
          </a:p>
          <a:p>
            <a:r>
              <a:rPr lang="en-US" dirty="0"/>
              <a:t>What was this problem called? </a:t>
            </a:r>
          </a:p>
          <a:p>
            <a:r>
              <a:rPr lang="en-US" dirty="0"/>
              <a:t>3D points + Correspondences </a:t>
            </a:r>
            <a:r>
              <a:rPr lang="en-US" dirty="0">
                <a:sym typeface="Wingdings" pitchFamily="2" charset="2"/>
              </a:rPr>
              <a:t></a:t>
            </a:r>
            <a:r>
              <a:rPr lang="en-US" dirty="0"/>
              <a:t> Camera</a:t>
            </a:r>
          </a:p>
          <a:p>
            <a:r>
              <a:rPr lang="en-US" dirty="0"/>
              <a:t>Camera </a:t>
            </a:r>
            <a:r>
              <a:rPr lang="en-US" dirty="0">
                <a:sym typeface="Wingdings" pitchFamily="2" charset="2"/>
              </a:rPr>
              <a:t> Correspondences</a:t>
            </a:r>
          </a:p>
          <a:p>
            <a:r>
              <a:rPr lang="en-US" dirty="0">
                <a:sym typeface="Wingdings" pitchFamily="2" charset="2"/>
              </a:rPr>
              <a:t>Correspondences + Camera   3D points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6B2A92-AD47-4AF8-BBA5-94641E9951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736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6B2A92-AD47-4AF8-BBA5-94641E9951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159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start from something, always. It’s chicken and egg if you don’t know anything</a:t>
            </a:r>
          </a:p>
          <a:p>
            <a:endParaRPr lang="en-US" dirty="0"/>
          </a:p>
          <a:p>
            <a:r>
              <a:rPr lang="en-US" dirty="0"/>
              <a:t>What was this problem called? </a:t>
            </a:r>
          </a:p>
          <a:p>
            <a:r>
              <a:rPr lang="en-US" dirty="0"/>
              <a:t>3D points + Correspondences </a:t>
            </a:r>
            <a:r>
              <a:rPr lang="en-US" dirty="0">
                <a:sym typeface="Wingdings" pitchFamily="2" charset="2"/>
              </a:rPr>
              <a:t></a:t>
            </a:r>
            <a:r>
              <a:rPr lang="en-US" dirty="0"/>
              <a:t> Camera</a:t>
            </a:r>
          </a:p>
          <a:p>
            <a:r>
              <a:rPr lang="en-US" dirty="0"/>
              <a:t>Camera </a:t>
            </a:r>
            <a:r>
              <a:rPr lang="en-US" dirty="0">
                <a:sym typeface="Wingdings" pitchFamily="2" charset="2"/>
              </a:rPr>
              <a:t> Correspondences</a:t>
            </a:r>
          </a:p>
          <a:p>
            <a:r>
              <a:rPr lang="en-US" dirty="0">
                <a:sym typeface="Wingdings" pitchFamily="2" charset="2"/>
              </a:rPr>
              <a:t>Correspondences + Camera   3D points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6B2A92-AD47-4AF8-BBA5-94641E9951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3665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TextEdit="1"/>
          </p:cNvSpPr>
          <p:nvPr>
            <p:ph type="sldImg"/>
          </p:nvPr>
        </p:nvSpPr>
        <p:spPr>
          <a:xfrm>
            <a:off x="1257300" y="720725"/>
            <a:ext cx="4800600" cy="3600450"/>
          </a:xfrm>
          <a:ln/>
        </p:spPr>
      </p:sp>
      <p:sp>
        <p:nvSpPr>
          <p:cNvPr id="239619" name="Rectangle 3"/>
          <p:cNvSpPr>
            <a:spLocks noGrp="1" noChangeArrowheads="1"/>
          </p:cNvSpPr>
          <p:nvPr>
            <p:ph type="body" idx="1"/>
          </p:nvPr>
        </p:nvSpPr>
        <p:spPr>
          <a:noFill/>
        </p:spPr>
        <p:txBody>
          <a:bodyPr/>
          <a:lstStyle/>
          <a:p>
            <a:pPr>
              <a:spcBef>
                <a:spcPct val="0"/>
              </a:spcBef>
            </a:pPr>
            <a:r>
              <a:rPr lang="en-US" altLang="en-US"/>
              <a:t>So, we begin by detecting SIFT features in each photo.</a:t>
            </a:r>
          </a:p>
          <a:p>
            <a:pPr>
              <a:spcBef>
                <a:spcPct val="0"/>
              </a:spcBef>
            </a:pPr>
            <a:endParaRPr lang="en-US" altLang="en-US"/>
          </a:p>
          <a:p>
            <a:pPr>
              <a:spcBef>
                <a:spcPct val="0"/>
              </a:spcBef>
            </a:pPr>
            <a:r>
              <a:rPr lang="en-US" altLang="en-US"/>
              <a:t>[We detect SIFT features in each photo, resulting in a set of feature locations and 128-byte feature descriptors…]</a:t>
            </a:r>
          </a:p>
        </p:txBody>
      </p:sp>
    </p:spTree>
    <p:extLst>
      <p:ext uri="{BB962C8B-B14F-4D97-AF65-F5344CB8AC3E}">
        <p14:creationId xmlns:p14="http://schemas.microsoft.com/office/powerpoint/2010/main" val="936134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TextEdit="1"/>
          </p:cNvSpPr>
          <p:nvPr>
            <p:ph type="sldImg"/>
          </p:nvPr>
        </p:nvSpPr>
        <p:spPr>
          <a:xfrm>
            <a:off x="1257300" y="720725"/>
            <a:ext cx="4800600" cy="3600450"/>
          </a:xfrm>
          <a:ln/>
        </p:spPr>
      </p:sp>
      <p:sp>
        <p:nvSpPr>
          <p:cNvPr id="240643" name="Rectangle 3"/>
          <p:cNvSpPr>
            <a:spLocks noGrp="1" noChangeArrowheads="1"/>
          </p:cNvSpPr>
          <p:nvPr>
            <p:ph type="body" idx="1"/>
          </p:nvPr>
        </p:nvSpPr>
        <p:spPr>
          <a:noFill/>
        </p:spPr>
        <p:txBody>
          <a:bodyPr/>
          <a:lstStyle/>
          <a:p>
            <a:pPr>
              <a:spcBef>
                <a:spcPct val="0"/>
              </a:spcBef>
            </a:pPr>
            <a:endParaRPr lang="en-US" altLang="en-US"/>
          </a:p>
        </p:txBody>
      </p:sp>
    </p:spTree>
    <p:extLst>
      <p:ext uri="{BB962C8B-B14F-4D97-AF65-F5344CB8AC3E}">
        <p14:creationId xmlns:p14="http://schemas.microsoft.com/office/powerpoint/2010/main" val="342930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TextEdit="1"/>
          </p:cNvSpPr>
          <p:nvPr>
            <p:ph type="sldImg"/>
          </p:nvPr>
        </p:nvSpPr>
        <p:spPr>
          <a:xfrm>
            <a:off x="1257300" y="720725"/>
            <a:ext cx="4800600" cy="3600450"/>
          </a:xfrm>
          <a:ln/>
        </p:spPr>
      </p:sp>
      <p:sp>
        <p:nvSpPr>
          <p:cNvPr id="241667" name="Rectangle 3"/>
          <p:cNvSpPr>
            <a:spLocks noGrp="1" noChangeArrowheads="1"/>
          </p:cNvSpPr>
          <p:nvPr>
            <p:ph type="body" idx="1"/>
          </p:nvPr>
        </p:nvSpPr>
        <p:spPr>
          <a:noFill/>
        </p:spPr>
        <p:txBody>
          <a:bodyPr/>
          <a:lstStyle/>
          <a:p>
            <a:pPr>
              <a:spcBef>
                <a:spcPct val="0"/>
              </a:spcBef>
            </a:pPr>
            <a:r>
              <a:rPr lang="en-US" altLang="en-US"/>
              <a:t>Next, we match features across each pair of photos using approximate nearest neighbor matching.</a:t>
            </a:r>
          </a:p>
        </p:txBody>
      </p:sp>
    </p:spTree>
    <p:extLst>
      <p:ext uri="{BB962C8B-B14F-4D97-AF65-F5344CB8AC3E}">
        <p14:creationId xmlns:p14="http://schemas.microsoft.com/office/powerpoint/2010/main" val="2239072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66634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598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1873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6D53A4DC-FC55-4460-9892-4505C1E1DD02}"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5B43281C-7046-4539-9E4B-D95D5C18ECC2}"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3378091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168C4EE6-7691-43BB-99B4-B492FAFBD039}"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9A7EC27B-A801-4BD9-8708-00A94A3F6441}"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0602407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68A977F2-DFF5-4D08-AC33-59D29151BB8A}"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EC9B1D4D-99F6-449E-BD6E-813B5A9A734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618540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53FCFE3F-71CA-4668-9BC7-D715F90291B3}" type="datetimeFigureOut">
              <a:rPr lang="en-US" smtClean="0"/>
              <a:pPr>
                <a:defRPr/>
              </a:pPr>
              <a:t>11/25/2024</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19D6BDB5-F021-4527-A1D9-43230E5FB3C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6563737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D515030D-581B-4853-A9B2-B950D1C56666}" type="datetimeFigureOut">
              <a:rPr lang="en-US" smtClean="0"/>
              <a:pPr>
                <a:defRPr/>
              </a:pPr>
              <a:t>11/25/2024</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D3F04A67-1C0F-4E2E-A50F-E63788C62EA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368546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47C630B2-2693-4FEB-A073-61D8424E5C7F}" type="datetimeFigureOut">
              <a:rPr lang="en-US" smtClean="0"/>
              <a:pPr>
                <a:defRPr/>
              </a:pPr>
              <a:t>11/25/2024</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978A2696-A834-4372-B1E4-AAE1391A44F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0761525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4C759EED-75CA-4808-9C71-2F35B22D5DE4}" type="datetimeFigureOut">
              <a:rPr lang="en-US" smtClean="0"/>
              <a:pPr>
                <a:defRPr/>
              </a:pPr>
              <a:t>11/25/2024</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2D41E4B6-0AD0-431D-BCAD-1A85EB76E93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95699343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C1E81B50-6095-49E4-90CA-B46BA90B0CBB}" type="datetimeFigureOut">
              <a:rPr lang="en-US" smtClean="0"/>
              <a:pPr>
                <a:defRPr/>
              </a:pPr>
              <a:t>11/25/2024</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1B143AAC-5FEB-40AD-AD97-D65A1D10D57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1192688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07587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6E31FF95-263E-45C9-8DF4-5E7168E3BD67}" type="datetimeFigureOut">
              <a:rPr lang="en-US" smtClean="0"/>
              <a:pPr>
                <a:defRPr/>
              </a:pPr>
              <a:t>11/25/2024</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C7F163BC-DF5A-4720-8289-129C3C14FE25}"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0422478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CC90076B-DB52-4007-BC1C-E84CBCED1E43}"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6C7EBB82-2513-4AFA-B3C5-74611124CB7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85010729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95D08F94-5CF5-4D7A-B42F-9546EDAB29B2}"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67B75276-056F-4B60-834D-85915CE80457}"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7265679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D9E7A86D-CA1A-4C75-A737-BF82BB63AA7B}"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F05592D0-C80A-4894-9B2F-932EC07ABE12}"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0353539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8DC4FEA0-D9FB-4D52-AF86-F33E652FBD35}"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0049927A-D3DD-4AAE-8128-8C82FDB85A4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2204407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1918BDE8-D4E1-40BC-A946-A8618E28565D}"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CD84A6C1-C83E-455C-ADF0-9FD6B701443B}"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8521741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2AF8DC11-4B00-49BD-B10B-B795E9F1B0A5}" type="datetimeFigureOut">
              <a:rPr lang="en-US" smtClean="0"/>
              <a:pPr>
                <a:defRPr/>
              </a:pPr>
              <a:t>11/25/2024</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63713068-5CAD-4225-8571-4301CDC99C37}"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01640701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A053266A-5821-471F-8D0E-2F710635C1B8}" type="datetimeFigureOut">
              <a:rPr lang="en-US" smtClean="0"/>
              <a:pPr>
                <a:defRPr/>
              </a:pPr>
              <a:t>11/25/2024</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3E79E97A-0F03-4A33-96BA-E8D84C136CE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0830270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766157CA-94E9-48FA-B9B7-2CE4DA5F12A3}" type="datetimeFigureOut">
              <a:rPr lang="en-US" smtClean="0"/>
              <a:pPr>
                <a:defRPr/>
              </a:pPr>
              <a:t>11/25/2024</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5516543D-6D09-4FC8-831D-8D19A3CC7695}"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1406254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326FCF8A-AB48-4871-86E6-CBE5745F66DF}" type="datetimeFigureOut">
              <a:rPr lang="en-US" smtClean="0"/>
              <a:pPr>
                <a:defRPr/>
              </a:pPr>
              <a:t>11/25/2024</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FEE11D3D-4A81-43AB-9A33-E5C97136468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8148558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241100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D7B7453B-E7DE-47B1-9F76-BF735C548915}" type="datetimeFigureOut">
              <a:rPr lang="en-US" smtClean="0"/>
              <a:pPr>
                <a:defRPr/>
              </a:pPr>
              <a:t>11/25/2024</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D11F92D3-7848-478B-A0E3-F3738EB9BA47}"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8735057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78C33890-197A-4045-8B45-0B1C34853875}" type="datetimeFigureOut">
              <a:rPr lang="en-US" smtClean="0"/>
              <a:pPr>
                <a:defRPr/>
              </a:pPr>
              <a:t>11/25/2024</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2AB91CC9-2CC1-4051-9AAB-2CF166DC946B}"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2259336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18150350-6377-4988-8B3A-D15C9E3326DB}"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DF495A7E-8AF7-4767-8E8A-DC2AE69F5B9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8074240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b="1">
                <a:latin typeface="Times New Roman" pitchFamily="18" charset="0"/>
              </a:defRPr>
            </a:lvl1pPr>
          </a:lstStyle>
          <a:p>
            <a:pPr>
              <a:defRPr/>
            </a:pPr>
            <a:fld id="{EA848BB6-E0D0-43D0-82F5-587515F0B674}" type="datetimeFigureOut">
              <a:rPr lang="en-US" smtClean="0"/>
              <a:pPr>
                <a:defRPr/>
              </a:pPr>
              <a:t>11/25/2024</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b="1">
                <a:latin typeface="Times New Roman" pitchFamily="18"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atin typeface="Times New Roman" panose="02020603050405020304" pitchFamily="18" charset="0"/>
              </a:defRPr>
            </a:lvl1pPr>
          </a:lstStyle>
          <a:p>
            <a:pPr fontAlgn="base">
              <a:spcBef>
                <a:spcPct val="0"/>
              </a:spcBef>
              <a:spcAft>
                <a:spcPct val="0"/>
              </a:spcAft>
              <a:defRPr/>
            </a:pPr>
            <a:fld id="{7F4071F2-DA3F-4DCD-AACF-C627FAEDDE1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91368241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hangingPunct="0">
              <a:defRPr b="1"/>
            </a:lvl1pPr>
          </a:lstStyle>
          <a:p>
            <a:pPr>
              <a:defRPr/>
            </a:pPr>
            <a:fld id="{7D4DACE5-842F-4A05-884D-714274C6A51A}"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AB3E6DA1-2D8F-4F59-8A22-25F1120BC34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9782324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333FF"/>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eaLnBrk="0" hangingPunct="0">
              <a:defRPr b="1"/>
            </a:lvl1pPr>
          </a:lstStyle>
          <a:p>
            <a:pPr>
              <a:defRPr/>
            </a:pPr>
            <a:fld id="{54ED49E4-5405-47DB-98C7-2DA43A21BF5A}"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6745C59E-2B05-4979-937A-A809996A07EB}"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97543055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b="1"/>
            </a:lvl1pPr>
          </a:lstStyle>
          <a:p>
            <a:pPr>
              <a:defRPr/>
            </a:pPr>
            <a:fld id="{E5BA9574-95C6-4019-BD60-36D9BEAED679}"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1097478C-E451-418D-B4FC-71A85CDE87D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9973899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eaLnBrk="0" hangingPunct="0">
              <a:defRPr b="1"/>
            </a:lvl1pPr>
          </a:lstStyle>
          <a:p>
            <a:pPr>
              <a:defRPr/>
            </a:pPr>
            <a:fld id="{20BD6F8E-2415-4E14-ACB9-FE37655B6E03}" type="datetimeFigureOut">
              <a:rPr lang="en-US" smtClean="0"/>
              <a:pPr>
                <a:defRPr/>
              </a:pPr>
              <a:t>11/25/2024</a:t>
            </a:fld>
            <a:endParaRPr lang="en-US" dirty="0"/>
          </a:p>
        </p:txBody>
      </p:sp>
      <p:sp>
        <p:nvSpPr>
          <p:cNvPr id="6"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A748BB18-253A-4F34-AA73-CD70BC06A36A}"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515736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eaLnBrk="0" hangingPunct="0">
              <a:defRPr b="1"/>
            </a:lvl1pPr>
          </a:lstStyle>
          <a:p>
            <a:pPr>
              <a:defRPr/>
            </a:pPr>
            <a:fld id="{3D017DD9-7F0B-4BE3-A4D6-29E9AFD82B52}" type="datetimeFigureOut">
              <a:rPr lang="en-US" smtClean="0"/>
              <a:pPr>
                <a:defRPr/>
              </a:pPr>
              <a:t>11/25/2024</a:t>
            </a:fld>
            <a:endParaRPr lang="en-US" dirty="0"/>
          </a:p>
        </p:txBody>
      </p:sp>
      <p:sp>
        <p:nvSpPr>
          <p:cNvPr id="8"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553BB792-0566-44B0-94EE-0FE7248C799D}"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258394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eaLnBrk="0" hangingPunct="0">
              <a:defRPr b="1"/>
            </a:lvl1pPr>
          </a:lstStyle>
          <a:p>
            <a:pPr>
              <a:defRPr/>
            </a:pPr>
            <a:fld id="{F772A740-D9B5-402D-BD51-7072786C95DE}" type="datetimeFigureOut">
              <a:rPr lang="en-US" smtClean="0"/>
              <a:pPr>
                <a:defRPr/>
              </a:pPr>
              <a:t>11/25/2024</a:t>
            </a:fld>
            <a:endParaRPr lang="en-US" dirty="0"/>
          </a:p>
        </p:txBody>
      </p:sp>
      <p:sp>
        <p:nvSpPr>
          <p:cNvPr id="4"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05820B55-9123-4027-951C-A255C54901A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5832071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4424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defRPr b="1"/>
            </a:lvl1pPr>
          </a:lstStyle>
          <a:p>
            <a:pPr>
              <a:defRPr/>
            </a:pPr>
            <a:fld id="{00212822-B021-4071-84A0-3EE46569024A}" type="datetimeFigureOut">
              <a:rPr lang="en-US" smtClean="0"/>
              <a:pPr>
                <a:defRPr/>
              </a:pPr>
              <a:t>11/25/2024</a:t>
            </a:fld>
            <a:endParaRPr lang="en-US" dirty="0"/>
          </a:p>
        </p:txBody>
      </p:sp>
      <p:sp>
        <p:nvSpPr>
          <p:cNvPr id="3"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81B8AEEB-DFBF-4A93-A4CE-6BCF6307673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7115777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b="1"/>
            </a:lvl1pPr>
          </a:lstStyle>
          <a:p>
            <a:pPr>
              <a:defRPr/>
            </a:pPr>
            <a:fld id="{A1110D4C-1898-4821-8B09-4E0D0BDB3D25}" type="datetimeFigureOut">
              <a:rPr lang="en-US" smtClean="0"/>
              <a:pPr>
                <a:defRPr/>
              </a:pPr>
              <a:t>11/25/2024</a:t>
            </a:fld>
            <a:endParaRPr lang="en-US" dirty="0"/>
          </a:p>
        </p:txBody>
      </p:sp>
      <p:sp>
        <p:nvSpPr>
          <p:cNvPr id="6"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F9BCDB47-BE2B-45B7-9A9B-90A05A71A228}"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88281479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b="1"/>
            </a:lvl1pPr>
          </a:lstStyle>
          <a:p>
            <a:pPr>
              <a:defRPr/>
            </a:pPr>
            <a:fld id="{161EB0C1-3DC8-4E57-8C7A-83DC4F4C1A8D}" type="datetimeFigureOut">
              <a:rPr lang="en-US" smtClean="0"/>
              <a:pPr>
                <a:defRPr/>
              </a:pPr>
              <a:t>11/25/2024</a:t>
            </a:fld>
            <a:endParaRPr lang="en-US" dirty="0"/>
          </a:p>
        </p:txBody>
      </p:sp>
      <p:sp>
        <p:nvSpPr>
          <p:cNvPr id="6"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D08FA1C2-6129-4A75-8953-A9A926BBACE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7543044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b="1"/>
            </a:lvl1pPr>
          </a:lstStyle>
          <a:p>
            <a:pPr>
              <a:defRPr/>
            </a:pPr>
            <a:fld id="{72D7E9D2-9CE0-4064-B3D5-DF6EC333326D}"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0F1DB6B0-C27D-4A28-B67E-1DEA267B6F9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1522097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b="1"/>
            </a:lvl1pPr>
          </a:lstStyle>
          <a:p>
            <a:pPr>
              <a:defRPr/>
            </a:pPr>
            <a:fld id="{B27EDCAF-4358-4A78-9966-76F1CF95CA4C}"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F4C924A4-5CC7-4889-B046-15EED953B508}"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7060457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hangingPunct="0">
              <a:defRPr b="1"/>
            </a:lvl1pPr>
          </a:lstStyle>
          <a:p>
            <a:pPr>
              <a:defRPr/>
            </a:pPr>
            <a:fld id="{C08733C8-8374-4930-BCB6-01FEBC8DA68B}"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7E884B7B-93EC-436A-856E-DDE01BE7E43C}"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7110396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333FF"/>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eaLnBrk="0" hangingPunct="0">
              <a:defRPr b="1"/>
            </a:lvl1pPr>
          </a:lstStyle>
          <a:p>
            <a:pPr>
              <a:defRPr/>
            </a:pPr>
            <a:fld id="{D1BD0C4E-BE39-4CF3-B4F7-4A16F94A552C}"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953E1843-EF6B-489D-B91D-C914D48812F7}"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8886160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hangingPunct="0">
              <a:defRPr b="1"/>
            </a:lvl1pPr>
          </a:lstStyle>
          <a:p>
            <a:pPr>
              <a:defRPr/>
            </a:pPr>
            <a:fld id="{692756C8-158A-4F0E-9ABF-82C5D0DA429D}"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4B086816-3840-4CCF-A786-83C7CC74EB1B}"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7015152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eaLnBrk="0" hangingPunct="0">
              <a:defRPr b="1"/>
            </a:lvl1pPr>
          </a:lstStyle>
          <a:p>
            <a:pPr>
              <a:defRPr/>
            </a:pPr>
            <a:fld id="{CDF9151E-20A6-4E08-A44D-7BB78135F998}" type="datetimeFigureOut">
              <a:rPr lang="en-US" smtClean="0"/>
              <a:pPr>
                <a:defRPr/>
              </a:pPr>
              <a:t>11/25/2024</a:t>
            </a:fld>
            <a:endParaRPr lang="en-US" dirty="0"/>
          </a:p>
        </p:txBody>
      </p:sp>
      <p:sp>
        <p:nvSpPr>
          <p:cNvPr id="6"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50626DB1-618E-4C4F-B98E-A02AEE31DA15}"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9525707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eaLnBrk="0" hangingPunct="0">
              <a:defRPr b="1"/>
            </a:lvl1pPr>
          </a:lstStyle>
          <a:p>
            <a:pPr>
              <a:defRPr/>
            </a:pPr>
            <a:fld id="{96A48BC1-AACA-4E4C-96D9-0C6F25422A2B}" type="datetimeFigureOut">
              <a:rPr lang="en-US" smtClean="0"/>
              <a:pPr>
                <a:defRPr/>
              </a:pPr>
              <a:t>11/25/2024</a:t>
            </a:fld>
            <a:endParaRPr lang="en-US" dirty="0"/>
          </a:p>
        </p:txBody>
      </p:sp>
      <p:sp>
        <p:nvSpPr>
          <p:cNvPr id="8"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BCABCA74-D286-4E27-BCC9-BE3FDE7EB3D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4162709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3469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eaLnBrk="0" hangingPunct="0">
              <a:defRPr b="1"/>
            </a:lvl1pPr>
          </a:lstStyle>
          <a:p>
            <a:pPr>
              <a:defRPr/>
            </a:pPr>
            <a:fld id="{8F2F93B6-871F-41E3-9055-9A33DAECD664}" type="datetimeFigureOut">
              <a:rPr lang="en-US" smtClean="0"/>
              <a:pPr>
                <a:defRPr/>
              </a:pPr>
              <a:t>11/25/2024</a:t>
            </a:fld>
            <a:endParaRPr lang="en-US" dirty="0"/>
          </a:p>
        </p:txBody>
      </p:sp>
      <p:sp>
        <p:nvSpPr>
          <p:cNvPr id="4"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9A71C698-200A-4EAD-962A-4C1B6B6F38F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0715547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eaLnBrk="0" hangingPunct="0">
              <a:defRPr b="1"/>
            </a:lvl1pPr>
          </a:lstStyle>
          <a:p>
            <a:pPr>
              <a:defRPr/>
            </a:pPr>
            <a:fld id="{CD799F70-07FF-40BF-9E93-7D0A2BCA2457}" type="datetimeFigureOut">
              <a:rPr lang="en-US" smtClean="0"/>
              <a:pPr>
                <a:defRPr/>
              </a:pPr>
              <a:t>11/25/2024</a:t>
            </a:fld>
            <a:endParaRPr lang="en-US" dirty="0"/>
          </a:p>
        </p:txBody>
      </p:sp>
      <p:sp>
        <p:nvSpPr>
          <p:cNvPr id="3"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65C1DA4A-66A2-47B0-9A59-315930876754}"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7213046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b="1"/>
            </a:lvl1pPr>
          </a:lstStyle>
          <a:p>
            <a:pPr>
              <a:defRPr/>
            </a:pPr>
            <a:fld id="{6DD759D7-B0C8-497D-A265-1173A442F390}" type="datetimeFigureOut">
              <a:rPr lang="en-US" smtClean="0"/>
              <a:pPr>
                <a:defRPr/>
              </a:pPr>
              <a:t>11/25/2024</a:t>
            </a:fld>
            <a:endParaRPr lang="en-US" dirty="0"/>
          </a:p>
        </p:txBody>
      </p:sp>
      <p:sp>
        <p:nvSpPr>
          <p:cNvPr id="6"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EFF967B3-7F81-4BB5-875A-C9BCD2D5D4F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76011506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eaLnBrk="0" hangingPunct="0">
              <a:defRPr b="1"/>
            </a:lvl1pPr>
          </a:lstStyle>
          <a:p>
            <a:pPr>
              <a:defRPr/>
            </a:pPr>
            <a:fld id="{24E44306-0720-4F8C-8CCF-13EACEE0C3A7}" type="datetimeFigureOut">
              <a:rPr lang="en-US" smtClean="0"/>
              <a:pPr>
                <a:defRPr/>
              </a:pPr>
              <a:t>11/25/2024</a:t>
            </a:fld>
            <a:endParaRPr lang="en-US" dirty="0"/>
          </a:p>
        </p:txBody>
      </p:sp>
      <p:sp>
        <p:nvSpPr>
          <p:cNvPr id="6"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9ACB7701-BEEB-49CA-8254-339D78D3FCB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2588711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b="1"/>
            </a:lvl1pPr>
          </a:lstStyle>
          <a:p>
            <a:pPr>
              <a:defRPr/>
            </a:pPr>
            <a:fld id="{03F85E50-6174-4C0D-AC8F-47241F768050}"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06D8AEFE-560F-4DF4-A7E2-801EF89CE748}"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77779395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hangingPunct="0">
              <a:defRPr b="1"/>
            </a:lvl1pPr>
          </a:lstStyle>
          <a:p>
            <a:pPr>
              <a:defRPr/>
            </a:pPr>
            <a:fld id="{52DF66E7-B1F5-452A-81A6-42291182AB70}" type="datetimeFigureOut">
              <a:rPr lang="en-US" smtClean="0"/>
              <a:pPr>
                <a:defRPr/>
              </a:pPr>
              <a:t>11/25/2024</a:t>
            </a:fld>
            <a:endParaRPr lang="en-US" dirty="0"/>
          </a:p>
        </p:txBody>
      </p:sp>
      <p:sp>
        <p:nvSpPr>
          <p:cNvPr id="5" name="Footer Placeholder 4"/>
          <p:cNvSpPr>
            <a:spLocks noGrp="1"/>
          </p:cNvSpPr>
          <p:nvPr>
            <p:ph type="ftr" sz="quarter" idx="11"/>
          </p:nvPr>
        </p:nvSpPr>
        <p:spPr/>
        <p:txBody>
          <a:bodyPr/>
          <a:lstStyle>
            <a:lvl1pPr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eaLnBrk="0" hangingPunct="0">
              <a:defRPr b="1"/>
            </a:lvl1pPr>
          </a:lstStyle>
          <a:p>
            <a:pPr fontAlgn="base">
              <a:spcBef>
                <a:spcPct val="0"/>
              </a:spcBef>
              <a:spcAft>
                <a:spcPct val="0"/>
              </a:spcAft>
              <a:defRPr/>
            </a:pPr>
            <a:fld id="{CA0F5FB2-8278-4F6A-A332-51E3E4D81D4D}"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0817061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838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726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68546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61785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49066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171"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prstClr val="black">
                    <a:tint val="75000"/>
                  </a:prstClr>
                </a:solidFill>
                <a:latin typeface="Calibri"/>
              </a:defRPr>
            </a:lvl1pPr>
          </a:lstStyle>
          <a:p>
            <a:pPr>
              <a:defRPr/>
            </a:pPr>
            <a:fld id="{0B5B4903-C2A1-4AE5-8268-B709AD786CA6}" type="datetimeFigureOut">
              <a:rPr lang="en-US" smtClean="0"/>
              <a:pPr>
                <a:defRPr/>
              </a:pPr>
              <a:t>11/25/2024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anose="020F0502020204030204" pitchFamily="34" charset="0"/>
              </a:defRPr>
            </a:lvl1pPr>
          </a:lstStyle>
          <a:p>
            <a:pPr fontAlgn="base">
              <a:spcBef>
                <a:spcPct val="0"/>
              </a:spcBef>
              <a:spcAft>
                <a:spcPct val="0"/>
              </a:spcAft>
              <a:defRPr/>
            </a:pPr>
            <a:fld id="{1C293989-6FE2-431B-B857-BAD5878E3CC7}"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79955586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5363"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smtClean="0">
                <a:solidFill>
                  <a:prstClr val="black">
                    <a:tint val="75000"/>
                  </a:prstClr>
                </a:solidFill>
                <a:latin typeface="Calibri"/>
              </a:defRPr>
            </a:lvl1pPr>
          </a:lstStyle>
          <a:p>
            <a:pPr>
              <a:defRPr/>
            </a:pPr>
            <a:fld id="{B7BC706A-E828-4C00-84D8-8BA9A211CD31}" type="datetimeFigureOut">
              <a:rPr lang="en-US" smtClean="0"/>
              <a:pPr>
                <a:defRPr/>
              </a:pPr>
              <a:t>11/25/2024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a:solidFill>
                  <a:prstClr val="black">
                    <a:tint val="75000"/>
                  </a:prstClr>
                </a:solidFill>
                <a:latin typeface="Calibri"/>
              </a:defRPr>
            </a:lvl1pPr>
          </a:lstStyle>
          <a:p>
            <a:pPr>
              <a:defRPr/>
            </a:pP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anose="020F0502020204030204" pitchFamily="34" charset="0"/>
              </a:defRPr>
            </a:lvl1pPr>
          </a:lstStyle>
          <a:p>
            <a:pPr fontAlgn="base">
              <a:spcBef>
                <a:spcPct val="0"/>
              </a:spcBef>
              <a:spcAft>
                <a:spcPct val="0"/>
              </a:spcAft>
              <a:defRPr/>
            </a:pPr>
            <a:fld id="{4FC03A75-382B-468E-B0CC-B769799FA098}"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300504899"/>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ransition>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43"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prstClr val="black">
                    <a:tint val="75000"/>
                  </a:prstClr>
                </a:solidFill>
                <a:latin typeface="+mn-lt"/>
                <a:cs typeface="+mn-cs"/>
              </a:defRPr>
            </a:lvl1pPr>
          </a:lstStyle>
          <a:p>
            <a:pPr>
              <a:defRPr/>
            </a:pPr>
            <a:fld id="{068040F9-C8E0-4168-A1A2-10B0E46EE05A}" type="datetimeFigureOut">
              <a:rPr lang="en-US" smtClean="0"/>
              <a:pPr>
                <a:defRPr/>
              </a:pPr>
              <a:t>11/25/2024</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anose="020F0502020204030204" pitchFamily="34" charset="0"/>
              </a:defRPr>
            </a:lvl1pPr>
          </a:lstStyle>
          <a:p>
            <a:pPr fontAlgn="base">
              <a:spcBef>
                <a:spcPct val="0"/>
              </a:spcBef>
              <a:spcAft>
                <a:spcPct val="0"/>
              </a:spcAft>
              <a:defRPr/>
            </a:pPr>
            <a:fld id="{C8A151CA-2D8D-479B-A842-DC0C93F2E12C}"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82456244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126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b="0">
                <a:solidFill>
                  <a:prstClr val="black">
                    <a:tint val="75000"/>
                  </a:prstClr>
                </a:solidFill>
                <a:latin typeface="+mn-lt"/>
                <a:cs typeface="+mn-cs"/>
              </a:defRPr>
            </a:lvl1pPr>
          </a:lstStyle>
          <a:p>
            <a:pPr>
              <a:defRPr/>
            </a:pPr>
            <a:fld id="{7B689DDC-50A5-4E00-92BE-46D04BCEF764}" type="datetimeFigureOut">
              <a:rPr lang="en-US" smtClean="0"/>
              <a:pPr>
                <a:defRPr/>
              </a:pPr>
              <a:t>11/25/2024</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0">
                <a:solidFill>
                  <a:srgbClr val="898989"/>
                </a:solidFill>
                <a:latin typeface="Calibri" panose="020F0502020204030204" pitchFamily="34" charset="0"/>
              </a:defRPr>
            </a:lvl1pPr>
          </a:lstStyle>
          <a:p>
            <a:pPr fontAlgn="base">
              <a:spcBef>
                <a:spcPct val="0"/>
              </a:spcBef>
              <a:spcAft>
                <a:spcPct val="0"/>
              </a:spcAft>
              <a:defRPr/>
            </a:pPr>
            <a:fld id="{7D60DB1B-AE87-4BA3-8A0F-623D9EF829F7}"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23585857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13.xml"/><Relationship Id="rId1" Type="http://schemas.openxmlformats.org/officeDocument/2006/relationships/video" Target="https://www.youtube.com/embed/mTBPGuPLI5Y?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2.jpeg"/><Relationship Id="rId17" Type="http://schemas.openxmlformats.org/officeDocument/2006/relationships/image" Target="../media/image37.jpe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2.jpeg"/><Relationship Id="rId18" Type="http://schemas.openxmlformats.org/officeDocument/2006/relationships/image" Target="../media/image38.png"/><Relationship Id="rId3" Type="http://schemas.openxmlformats.org/officeDocument/2006/relationships/image" Target="../media/image39.jpeg"/><Relationship Id="rId7" Type="http://schemas.openxmlformats.org/officeDocument/2006/relationships/image" Target="../media/image40.png"/><Relationship Id="rId12" Type="http://schemas.openxmlformats.org/officeDocument/2006/relationships/image" Target="../media/image41.png"/><Relationship Id="rId17"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2.jpeg"/><Relationship Id="rId18" Type="http://schemas.openxmlformats.org/officeDocument/2006/relationships/image" Target="../media/image46.jpeg"/><Relationship Id="rId26"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7.jpeg"/><Relationship Id="rId7" Type="http://schemas.openxmlformats.org/officeDocument/2006/relationships/image" Target="../media/image27.jpeg"/><Relationship Id="rId12" Type="http://schemas.openxmlformats.org/officeDocument/2006/relationships/image" Target="../media/image32.jpeg"/><Relationship Id="rId17" Type="http://schemas.openxmlformats.org/officeDocument/2006/relationships/image" Target="../media/image43.png"/><Relationship Id="rId25" Type="http://schemas.openxmlformats.org/officeDocument/2006/relationships/image" Target="../media/image35.png"/><Relationship Id="rId2" Type="http://schemas.openxmlformats.org/officeDocument/2006/relationships/notesSlide" Target="../notesSlides/notesSlide9.xml"/><Relationship Id="rId16" Type="http://schemas.openxmlformats.org/officeDocument/2006/relationships/image" Target="../media/image36.png"/><Relationship Id="rId20"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8.jpeg"/><Relationship Id="rId5" Type="http://schemas.openxmlformats.org/officeDocument/2006/relationships/image" Target="../media/image25.png"/><Relationship Id="rId15" Type="http://schemas.openxmlformats.org/officeDocument/2006/relationships/image" Target="../media/image45.jpeg"/><Relationship Id="rId23" Type="http://schemas.openxmlformats.org/officeDocument/2006/relationships/image" Target="../media/image40.png"/><Relationship Id="rId10" Type="http://schemas.openxmlformats.org/officeDocument/2006/relationships/image" Target="../media/image30.png"/><Relationship Id="rId19"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44.jpeg"/><Relationship Id="rId14" Type="http://schemas.openxmlformats.org/officeDocument/2006/relationships/image" Target="../media/image34.png"/><Relationship Id="rId22" Type="http://schemas.openxmlformats.org/officeDocument/2006/relationships/image" Target="../media/image39.jpe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jpe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31.png"/><Relationship Id="rId7" Type="http://schemas.openxmlformats.org/officeDocument/2006/relationships/image" Target="../media/image40.png"/><Relationship Id="rId12" Type="http://schemas.openxmlformats.org/officeDocument/2006/relationships/image" Target="../media/image41.png"/><Relationship Id="rId17" Type="http://schemas.openxmlformats.org/officeDocument/2006/relationships/image" Target="../media/image43.png"/><Relationship Id="rId2" Type="http://schemas.openxmlformats.org/officeDocument/2006/relationships/notesSlide" Target="../notesSlides/notesSlide10.xml"/><Relationship Id="rId16" Type="http://schemas.openxmlformats.org/officeDocument/2006/relationships/image" Target="../media/image36.png"/><Relationship Id="rId20"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50.jpe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49.jpeg"/><Relationship Id="rId19" Type="http://schemas.openxmlformats.org/officeDocument/2006/relationships/image" Target="../media/image51.jpe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7.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73.jpeg"/><Relationship Id="rId18" Type="http://schemas.openxmlformats.org/officeDocument/2006/relationships/image" Target="../media/image34.png"/><Relationship Id="rId3" Type="http://schemas.openxmlformats.org/officeDocument/2006/relationships/image" Target="../media/image68.png"/><Relationship Id="rId7" Type="http://schemas.openxmlformats.org/officeDocument/2006/relationships/image" Target="../media/image27.jpeg"/><Relationship Id="rId12" Type="http://schemas.openxmlformats.org/officeDocument/2006/relationships/image" Target="../media/image41.png"/><Relationship Id="rId17" Type="http://schemas.openxmlformats.org/officeDocument/2006/relationships/image" Target="../media/image76.jpeg"/><Relationship Id="rId2" Type="http://schemas.openxmlformats.org/officeDocument/2006/relationships/notesSlide" Target="../notesSlides/notesSlide14.xml"/><Relationship Id="rId16" Type="http://schemas.openxmlformats.org/officeDocument/2006/relationships/image" Target="../media/image75.jpeg"/><Relationship Id="rId1" Type="http://schemas.openxmlformats.org/officeDocument/2006/relationships/slideLayout" Target="../slideLayouts/slideLayout46.xml"/><Relationship Id="rId6" Type="http://schemas.openxmlformats.org/officeDocument/2006/relationships/image" Target="../media/image26.png"/><Relationship Id="rId11" Type="http://schemas.openxmlformats.org/officeDocument/2006/relationships/image" Target="../media/image72.png"/><Relationship Id="rId5" Type="http://schemas.openxmlformats.org/officeDocument/2006/relationships/image" Target="../media/image70.jpeg"/><Relationship Id="rId15" Type="http://schemas.openxmlformats.org/officeDocument/2006/relationships/image" Target="../media/image37.jpeg"/><Relationship Id="rId10" Type="http://schemas.openxmlformats.org/officeDocument/2006/relationships/image" Target="../media/image30.png"/><Relationship Id="rId4" Type="http://schemas.openxmlformats.org/officeDocument/2006/relationships/image" Target="../media/image69.jpeg"/><Relationship Id="rId9" Type="http://schemas.openxmlformats.org/officeDocument/2006/relationships/image" Target="../media/image71.jpeg"/><Relationship Id="rId1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80.jpe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jpe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6.png"/><Relationship Id="rId4"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hototour.cs.washington.edu/Photo_Tourism.pdf" TargetMode="External"/><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hyperlink" Target="https://youtu.be/mTBPGuPLI5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5746" name="Rectangle 2"/>
          <p:cNvSpPr>
            <a:spLocks noGrp="1" noChangeArrowheads="1"/>
          </p:cNvSpPr>
          <p:nvPr>
            <p:ph type="title"/>
          </p:nvPr>
        </p:nvSpPr>
        <p:spPr>
          <a:xfrm>
            <a:off x="457200" y="-21771"/>
            <a:ext cx="8648897" cy="1647782"/>
          </a:xfrm>
        </p:spPr>
        <p:txBody>
          <a:bodyPr>
            <a:noAutofit/>
          </a:bodyPr>
          <a:lstStyle/>
          <a:p>
            <a:r>
              <a:rPr lang="en-US" sz="4800" dirty="0"/>
              <a:t>Structure-from-Motion (</a:t>
            </a:r>
            <a:r>
              <a:rPr lang="en-US" sz="4800" dirty="0" err="1"/>
              <a:t>SfM</a:t>
            </a:r>
            <a:r>
              <a:rPr lang="en-US" sz="4800" dirty="0"/>
              <a:t>)</a:t>
            </a:r>
          </a:p>
        </p:txBody>
      </p:sp>
      <p:sp>
        <p:nvSpPr>
          <p:cNvPr id="2" name="TextBox 1">
            <a:extLst>
              <a:ext uri="{FF2B5EF4-FFF2-40B4-BE49-F238E27FC236}">
                <a16:creationId xmlns:a16="http://schemas.microsoft.com/office/drawing/2014/main" id="{279F4997-06D4-C946-8DCE-D9A36B987DE7}"/>
              </a:ext>
            </a:extLst>
          </p:cNvPr>
          <p:cNvSpPr txBox="1"/>
          <p:nvPr/>
        </p:nvSpPr>
        <p:spPr>
          <a:xfrm>
            <a:off x="68702" y="4800600"/>
            <a:ext cx="1988698" cy="2031325"/>
          </a:xfrm>
          <a:prstGeom prst="rect">
            <a:avLst/>
          </a:prstGeom>
          <a:noFill/>
        </p:spPr>
        <p:txBody>
          <a:bodyPr wrap="square" rtlCol="0">
            <a:spAutoFit/>
          </a:bodyPr>
          <a:lstStyle/>
          <a:p>
            <a:r>
              <a:rPr lang="en-US" dirty="0"/>
              <a:t>A lot of slides borrowed from Noah Snavely + </a:t>
            </a:r>
            <a:br>
              <a:rPr lang="en-US" dirty="0"/>
            </a:br>
            <a:r>
              <a:rPr lang="en-US" dirty="0"/>
              <a:t>Shree </a:t>
            </a:r>
            <a:r>
              <a:rPr lang="en-US" dirty="0" err="1"/>
              <a:t>Nayar’s</a:t>
            </a:r>
            <a:r>
              <a:rPr lang="en-US" dirty="0"/>
              <a:t> YT series: First principals of Computer Vision</a:t>
            </a:r>
          </a:p>
        </p:txBody>
      </p:sp>
      <p:pic>
        <p:nvPicPr>
          <p:cNvPr id="6" name="Picture 5">
            <a:extLst>
              <a:ext uri="{FF2B5EF4-FFF2-40B4-BE49-F238E27FC236}">
                <a16:creationId xmlns:a16="http://schemas.microsoft.com/office/drawing/2014/main" id="{F36810FE-5A6B-884F-8B56-C5B38CBEB467}"/>
              </a:ext>
            </a:extLst>
          </p:cNvPr>
          <p:cNvPicPr>
            <a:picLocks noChangeAspect="1"/>
          </p:cNvPicPr>
          <p:nvPr/>
        </p:nvPicPr>
        <p:blipFill>
          <a:blip r:embed="rId3"/>
          <a:stretch>
            <a:fillRect/>
          </a:stretch>
        </p:blipFill>
        <p:spPr>
          <a:xfrm>
            <a:off x="68702" y="1828800"/>
            <a:ext cx="9037395" cy="2714581"/>
          </a:xfrm>
          <a:prstGeom prst="rect">
            <a:avLst/>
          </a:prstGeom>
        </p:spPr>
      </p:pic>
      <p:sp>
        <p:nvSpPr>
          <p:cNvPr id="3" name="Text Box 4">
            <a:extLst>
              <a:ext uri="{FF2B5EF4-FFF2-40B4-BE49-F238E27FC236}">
                <a16:creationId xmlns:a16="http://schemas.microsoft.com/office/drawing/2014/main" id="{C81E2B4A-526B-003E-8BA1-2060B5652680}"/>
              </a:ext>
            </a:extLst>
          </p:cNvPr>
          <p:cNvSpPr txBox="1">
            <a:spLocks noChangeArrowheads="1"/>
          </p:cNvSpPr>
          <p:nvPr/>
        </p:nvSpPr>
        <p:spPr bwMode="auto">
          <a:xfrm>
            <a:off x="2051163" y="6024374"/>
            <a:ext cx="709283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r" eaLnBrk="1" hangingPunct="1">
              <a:spcBef>
                <a:spcPct val="0"/>
              </a:spcBef>
            </a:pPr>
            <a:r>
              <a:rPr lang="en-US" altLang="en-US" dirty="0"/>
              <a:t>CS194: Intro to Computer Vision and Comp. Photo</a:t>
            </a:r>
          </a:p>
          <a:p>
            <a:pPr algn="r" eaLnBrk="1" hangingPunct="1">
              <a:spcBef>
                <a:spcPct val="0"/>
              </a:spcBef>
            </a:pPr>
            <a:r>
              <a:rPr lang="en-US" altLang="en-US" dirty="0"/>
              <a:t>Alexei Efros, UC Berkeley, Fall 2024</a:t>
            </a:r>
          </a:p>
        </p:txBody>
      </p:sp>
    </p:spTree>
    <p:extLst>
      <p:ext uri="{BB962C8B-B14F-4D97-AF65-F5344CB8AC3E}">
        <p14:creationId xmlns:p14="http://schemas.microsoft.com/office/powerpoint/2010/main" val="4237661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Online Media 4" title="Photo Tourism (Short)">
            <a:hlinkClick r:id="" action="ppaction://media"/>
            <a:extLst>
              <a:ext uri="{FF2B5EF4-FFF2-40B4-BE49-F238E27FC236}">
                <a16:creationId xmlns:a16="http://schemas.microsoft.com/office/drawing/2014/main" id="{9982644A-964D-1AA7-AF7E-C9B05E5098F5}"/>
              </a:ext>
            </a:extLst>
          </p:cNvPr>
          <p:cNvPicPr>
            <a:picLocks noGrp="1" noRot="1" noChangeAspect="1"/>
          </p:cNvPicPr>
          <p:nvPr>
            <p:ph idx="1"/>
            <a:videoFile r:link="rId1"/>
          </p:nvPr>
        </p:nvPicPr>
        <p:blipFill>
          <a:blip r:embed="rId3"/>
          <a:stretch>
            <a:fillRect/>
          </a:stretch>
        </p:blipFill>
        <p:spPr>
          <a:xfrm>
            <a:off x="0" y="76200"/>
            <a:ext cx="9215295" cy="6912078"/>
          </a:xfrm>
          <a:prstGeom prst="rect">
            <a:avLst/>
          </a:prstGeom>
        </p:spPr>
      </p:pic>
    </p:spTree>
    <p:extLst>
      <p:ext uri="{BB962C8B-B14F-4D97-AF65-F5344CB8AC3E}">
        <p14:creationId xmlns:p14="http://schemas.microsoft.com/office/powerpoint/2010/main" val="3179636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a:t>Structure from Motion (</a:t>
            </a:r>
            <a:r>
              <a:rPr lang="en-US" dirty="0" err="1"/>
              <a:t>SfM</a:t>
            </a:r>
            <a:r>
              <a:rPr lang="en-US" dirty="0"/>
              <a:t>)</a:t>
            </a:r>
          </a:p>
        </p:txBody>
      </p:sp>
      <p:sp>
        <p:nvSpPr>
          <p:cNvPr id="3" name="Content Placeholder 2"/>
          <p:cNvSpPr>
            <a:spLocks noGrp="1"/>
          </p:cNvSpPr>
          <p:nvPr>
            <p:ph idx="1"/>
          </p:nvPr>
        </p:nvSpPr>
        <p:spPr>
          <a:xfrm>
            <a:off x="457200" y="1600200"/>
            <a:ext cx="8229600" cy="5029200"/>
          </a:xfrm>
        </p:spPr>
        <p:txBody>
          <a:bodyPr/>
          <a:lstStyle/>
          <a:p>
            <a:pPr eaLnBrk="1" hangingPunct="1"/>
            <a:r>
              <a:rPr lang="en-US" altLang="en-US"/>
              <a:t>Given many images, how can we </a:t>
            </a:r>
          </a:p>
          <a:p>
            <a:pPr lvl="1" eaLnBrk="1" hangingPunct="1">
              <a:buFont typeface="Arial" panose="020B0604020202020204" pitchFamily="34" charset="0"/>
              <a:buNone/>
            </a:pPr>
            <a:r>
              <a:rPr lang="en-US" altLang="en-US"/>
              <a:t>a) figure out where they were all taken from?</a:t>
            </a:r>
          </a:p>
          <a:p>
            <a:pPr lvl="1" eaLnBrk="1" hangingPunct="1">
              <a:buFont typeface="Arial" panose="020B0604020202020204" pitchFamily="34" charset="0"/>
              <a:buNone/>
            </a:pPr>
            <a:r>
              <a:rPr lang="en-US" altLang="en-US"/>
              <a:t>b) build a 3D model of the scene?</a:t>
            </a:r>
          </a:p>
          <a:p>
            <a:pPr lvl="1" eaLnBrk="1" hangingPunct="1">
              <a:buFont typeface="Arial" panose="020B0604020202020204" pitchFamily="34" charset="0"/>
              <a:buNone/>
            </a:pPr>
            <a:endParaRPr lang="en-US" altLang="en-US"/>
          </a:p>
          <a:p>
            <a:pPr lvl="1" eaLnBrk="1" hangingPunct="1">
              <a:buFont typeface="Arial" panose="020B0604020202020204" pitchFamily="34" charset="0"/>
              <a:buNone/>
            </a:pPr>
            <a:endParaRPr lang="en-US" altLang="en-US"/>
          </a:p>
          <a:p>
            <a:pPr lvl="1" eaLnBrk="1" hangingPunct="1">
              <a:buFont typeface="Arial" panose="020B0604020202020204" pitchFamily="34" charset="0"/>
              <a:buNone/>
            </a:pPr>
            <a:endParaRPr lang="en-US" altLang="en-US"/>
          </a:p>
          <a:p>
            <a:pPr lvl="1" eaLnBrk="1" hangingPunct="1">
              <a:buFont typeface="Arial" panose="020B0604020202020204" pitchFamily="34" charset="0"/>
              <a:buNone/>
            </a:pPr>
            <a:endParaRPr lang="en-US" altLang="en-US"/>
          </a:p>
          <a:p>
            <a:pPr lvl="1" eaLnBrk="1" hangingPunct="1">
              <a:buFont typeface="Arial" panose="020B0604020202020204" pitchFamily="34" charset="0"/>
              <a:buNone/>
            </a:pPr>
            <a:endParaRPr lang="en-US" altLang="en-US"/>
          </a:p>
          <a:p>
            <a:pPr lvl="1" eaLnBrk="1" hangingPunct="1">
              <a:buFont typeface="Arial" panose="020B0604020202020204" pitchFamily="34" charset="0"/>
              <a:buNone/>
            </a:pPr>
            <a:r>
              <a:rPr lang="en-US" altLang="en-US"/>
              <a:t>This is (roughly) the </a:t>
            </a:r>
            <a:r>
              <a:rPr lang="en-US" altLang="en-US" b="1"/>
              <a:t>structure from motion </a:t>
            </a:r>
            <a:r>
              <a:rPr lang="en-US" altLang="en-US"/>
              <a:t>problem</a:t>
            </a:r>
          </a:p>
        </p:txBody>
      </p:sp>
      <p:grpSp>
        <p:nvGrpSpPr>
          <p:cNvPr id="7" name="Group 6"/>
          <p:cNvGrpSpPr>
            <a:grpSpLocks/>
          </p:cNvGrpSpPr>
          <p:nvPr/>
        </p:nvGrpSpPr>
        <p:grpSpPr bwMode="auto">
          <a:xfrm>
            <a:off x="1157288" y="3379790"/>
            <a:ext cx="6767512" cy="2338387"/>
            <a:chOff x="40818" y="3352800"/>
            <a:chExt cx="8972550" cy="3101339"/>
          </a:xfrm>
        </p:grpSpPr>
        <p:pic>
          <p:nvPicPr>
            <p:cNvPr id="4" name="Picture 4" descr="C:\snavely\thesis\Colosseum1.png"/>
            <p:cNvPicPr>
              <a:picLocks noChangeAspect="1" noChangeArrowheads="1"/>
            </p:cNvPicPr>
            <p:nvPr/>
          </p:nvPicPr>
          <p:blipFill>
            <a:blip r:embed="rId2"/>
            <a:srcRect l="2835" r="2835"/>
            <a:stretch>
              <a:fillRect/>
            </a:stretch>
          </p:blipFill>
          <p:spPr bwMode="auto">
            <a:xfrm>
              <a:off x="5149046" y="3424386"/>
              <a:ext cx="3864322" cy="2911848"/>
            </a:xfrm>
            <a:prstGeom prst="rect">
              <a:avLst/>
            </a:prstGeom>
            <a:noFill/>
            <a:ln w="19050">
              <a:solidFill>
                <a:schemeClr val="tx1"/>
              </a:solidFill>
            </a:ln>
            <a:effectLst>
              <a:outerShdw blurRad="50800" dist="38100" dir="2700000" algn="tl" rotWithShape="0">
                <a:prstClr val="black">
                  <a:alpha val="40000"/>
                </a:prstClr>
              </a:outerShdw>
            </a:effectLst>
          </p:spPr>
        </p:pic>
        <p:pic>
          <p:nvPicPr>
            <p:cNvPr id="1771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8" y="3352800"/>
              <a:ext cx="4236155" cy="310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p:cNvSpPr/>
            <p:nvPr/>
          </p:nvSpPr>
          <p:spPr>
            <a:xfrm>
              <a:off x="4311356" y="4599231"/>
              <a:ext cx="734559" cy="608477"/>
            </a:xfrm>
            <a:prstGeom prst="rightArrow">
              <a:avLst>
                <a:gd name="adj1" fmla="val 50000"/>
                <a:gd name="adj2" fmla="val 79508"/>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37886815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itle 1"/>
          <p:cNvSpPr>
            <a:spLocks noGrp="1"/>
          </p:cNvSpPr>
          <p:nvPr>
            <p:ph type="title"/>
          </p:nvPr>
        </p:nvSpPr>
        <p:spPr/>
        <p:txBody>
          <a:bodyPr/>
          <a:lstStyle/>
          <a:p>
            <a:pPr eaLnBrk="1" hangingPunct="1"/>
            <a:r>
              <a:rPr lang="en-US" altLang="en-US"/>
              <a:t>Structure from motion</a:t>
            </a:r>
          </a:p>
        </p:txBody>
      </p:sp>
      <p:sp>
        <p:nvSpPr>
          <p:cNvPr id="4" name="Rectangle 3"/>
          <p:cNvSpPr txBox="1">
            <a:spLocks noChangeArrowheads="1"/>
          </p:cNvSpPr>
          <p:nvPr/>
        </p:nvSpPr>
        <p:spPr>
          <a:xfrm>
            <a:off x="685800" y="3581400"/>
            <a:ext cx="7924800" cy="3124200"/>
          </a:xfrm>
          <a:prstGeom prst="rect">
            <a:avLst/>
          </a:prstGeom>
        </p:spPr>
        <p:txBody>
          <a:bodyPr>
            <a:normAutofit fontScale="92500" lnSpcReduction="20000"/>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Input: images with points in correspondence      	</a:t>
            </a:r>
            <a:r>
              <a:rPr kumimoji="0" lang="en-US" sz="3200" b="0" i="1" u="none" strike="noStrike" kern="1200" cap="none" spc="0" normalizeH="0" baseline="0" noProof="0" dirty="0">
                <a:ln>
                  <a:noFill/>
                </a:ln>
                <a:solidFill>
                  <a:prstClr val="black"/>
                </a:solidFill>
                <a:effectLst/>
                <a:uLnTx/>
                <a:uFillTx/>
                <a:latin typeface="Calibri"/>
                <a:ea typeface="+mn-ea"/>
                <a:cs typeface="+mn-cs"/>
              </a:rPr>
              <a:t>p</a:t>
            </a:r>
            <a:r>
              <a:rPr kumimoji="0" lang="en-US" sz="3200" b="0" i="1" u="none" strike="noStrike" kern="1200" cap="none" spc="0" normalizeH="0" baseline="-25000" noProof="0" dirty="0" err="1">
                <a:ln>
                  <a:noFill/>
                </a:ln>
                <a:solidFill>
                  <a:prstClr val="black"/>
                </a:solidFill>
                <a:effectLst/>
                <a:uLnTx/>
                <a:uFillTx/>
                <a:latin typeface="Calibri"/>
                <a:ea typeface="+mn-ea"/>
                <a:cs typeface="+mn-cs"/>
              </a:rPr>
              <a:t>i</a:t>
            </a:r>
            <a:r>
              <a:rPr kumimoji="0" lang="en-US" sz="3200" b="0" i="0" u="none" strike="noStrike" kern="1200" cap="none" spc="0" normalizeH="0" baseline="-25000" noProof="0" dirty="0" err="1">
                <a:ln>
                  <a:noFill/>
                </a:ln>
                <a:solidFill>
                  <a:prstClr val="black"/>
                </a:solidFill>
                <a:effectLst/>
                <a:uLnTx/>
                <a:uFillTx/>
                <a:latin typeface="Calibri"/>
                <a:ea typeface="+mn-ea"/>
                <a:cs typeface="+mn-cs"/>
              </a:rPr>
              <a:t>,</a:t>
            </a:r>
            <a:r>
              <a:rPr kumimoji="0" lang="en-US" sz="3200" b="0" i="1" u="none" strike="noStrike" kern="1200" cap="none" spc="0" normalizeH="0" baseline="-25000" noProof="0" dirty="0" err="1">
                <a:ln>
                  <a:noFill/>
                </a:ln>
                <a:solidFill>
                  <a:prstClr val="black"/>
                </a:solidFill>
                <a:effectLst/>
                <a:uLnTx/>
                <a:uFillTx/>
                <a:latin typeface="Calibri"/>
                <a:ea typeface="+mn-ea"/>
                <a:cs typeface="+mn-cs"/>
              </a:rPr>
              <a:t>j</a:t>
            </a:r>
            <a:r>
              <a:rPr kumimoji="0" lang="en-US" sz="3200" b="0" i="1" u="none" strike="noStrike" kern="1200" cap="none" spc="0" normalizeH="0" baseline="-25000" noProof="0" dirty="0">
                <a:ln>
                  <a:noFill/>
                </a:ln>
                <a:solidFill>
                  <a:prstClr val="black"/>
                </a:solidFill>
                <a:effectLst/>
                <a:uLnTx/>
                <a:uFillTx/>
                <a:latin typeface="Calibri"/>
                <a:ea typeface="+mn-ea"/>
                <a:cs typeface="+mn-cs"/>
              </a:rPr>
              <a:t>  </a:t>
            </a:r>
            <a:r>
              <a:rPr kumimoji="0" lang="en-US" sz="3200" b="0" i="0" u="none" strike="noStrike" kern="1200" cap="none" spc="0" normalizeH="0" baseline="0" noProof="0" dirty="0">
                <a:ln>
                  <a:noFill/>
                </a:ln>
                <a:solidFill>
                  <a:prstClr val="black"/>
                </a:solidFill>
                <a:effectLst/>
                <a:uLnTx/>
                <a:uFillTx/>
                <a:latin typeface="Calibri"/>
                <a:ea typeface="+mn-ea"/>
                <a:cs typeface="+mn-cs"/>
              </a:rPr>
              <a:t>= (</a:t>
            </a:r>
            <a:r>
              <a:rPr kumimoji="0" lang="en-US" sz="3200" b="0" i="1" u="none" strike="noStrike" kern="1200" cap="none" spc="0" normalizeH="0" baseline="0" noProof="0" dirty="0" err="1">
                <a:ln>
                  <a:noFill/>
                </a:ln>
                <a:solidFill>
                  <a:prstClr val="black"/>
                </a:solidFill>
                <a:effectLst/>
                <a:uLnTx/>
                <a:uFillTx/>
                <a:latin typeface="Calibri"/>
                <a:ea typeface="+mn-ea"/>
                <a:cs typeface="+mn-cs"/>
              </a:rPr>
              <a:t>u</a:t>
            </a:r>
            <a:r>
              <a:rPr kumimoji="0" lang="en-US" sz="3200" b="0" i="1" u="none" strike="noStrike" kern="1200" cap="none" spc="0" normalizeH="0" baseline="-25000" noProof="0" dirty="0" err="1">
                <a:ln>
                  <a:noFill/>
                </a:ln>
                <a:solidFill>
                  <a:prstClr val="black"/>
                </a:solidFill>
                <a:effectLst/>
                <a:uLnTx/>
                <a:uFillTx/>
                <a:latin typeface="Calibri"/>
                <a:ea typeface="+mn-ea"/>
                <a:cs typeface="+mn-cs"/>
              </a:rPr>
              <a:t>i</a:t>
            </a:r>
            <a:r>
              <a:rPr kumimoji="0" lang="en-US" sz="3200" b="0" i="0" u="none" strike="noStrike" kern="1200" cap="none" spc="0" normalizeH="0" baseline="-25000" noProof="0" dirty="0" err="1">
                <a:ln>
                  <a:noFill/>
                </a:ln>
                <a:solidFill>
                  <a:prstClr val="black"/>
                </a:solidFill>
                <a:effectLst/>
                <a:uLnTx/>
                <a:uFillTx/>
                <a:latin typeface="Calibri"/>
                <a:ea typeface="+mn-ea"/>
                <a:cs typeface="+mn-cs"/>
              </a:rPr>
              <a:t>,</a:t>
            </a:r>
            <a:r>
              <a:rPr kumimoji="0" lang="en-US" sz="3200" b="0" i="1" u="none" strike="noStrike" kern="1200" cap="none" spc="0" normalizeH="0" baseline="-25000" noProof="0" dirty="0" err="1">
                <a:ln>
                  <a:noFill/>
                </a:ln>
                <a:solidFill>
                  <a:prstClr val="black"/>
                </a:solidFill>
                <a:effectLst/>
                <a:uLnTx/>
                <a:uFillTx/>
                <a:latin typeface="Calibri"/>
                <a:ea typeface="+mn-ea"/>
                <a:cs typeface="+mn-cs"/>
              </a:rPr>
              <a:t>j</a:t>
            </a:r>
            <a:r>
              <a:rPr kumimoji="0" lang="en-US" sz="3200" b="0" i="0" u="none" strike="noStrike" kern="1200" cap="none" spc="0" normalizeH="0" baseline="0" noProof="0" dirty="0" err="1">
                <a:ln>
                  <a:noFill/>
                </a:ln>
                <a:solidFill>
                  <a:prstClr val="black"/>
                </a:solidFill>
                <a:effectLst/>
                <a:uLnTx/>
                <a:uFillTx/>
                <a:latin typeface="Calibri"/>
                <a:ea typeface="+mn-ea"/>
                <a:cs typeface="+mn-cs"/>
              </a:rPr>
              <a:t>,</a:t>
            </a:r>
            <a:r>
              <a:rPr kumimoji="0" lang="en-US" sz="3200" b="0" i="1" u="none" strike="noStrike" kern="1200" cap="none" spc="0" normalizeH="0" baseline="0" noProof="0" dirty="0" err="1">
                <a:ln>
                  <a:noFill/>
                </a:ln>
                <a:solidFill>
                  <a:prstClr val="black"/>
                </a:solidFill>
                <a:effectLst/>
                <a:uLnTx/>
                <a:uFillTx/>
                <a:latin typeface="Calibri"/>
                <a:ea typeface="+mn-ea"/>
                <a:cs typeface="+mn-cs"/>
              </a:rPr>
              <a:t>v</a:t>
            </a:r>
            <a:r>
              <a:rPr kumimoji="0" lang="en-US" sz="3200" b="0" i="1" u="none" strike="noStrike" kern="1200" cap="none" spc="0" normalizeH="0" baseline="-25000" noProof="0" dirty="0" err="1">
                <a:ln>
                  <a:noFill/>
                </a:ln>
                <a:solidFill>
                  <a:prstClr val="black"/>
                </a:solidFill>
                <a:effectLst/>
                <a:uLnTx/>
                <a:uFillTx/>
                <a:latin typeface="Calibri"/>
                <a:ea typeface="+mn-ea"/>
                <a:cs typeface="+mn-cs"/>
              </a:rPr>
              <a:t>i</a:t>
            </a:r>
            <a:r>
              <a:rPr kumimoji="0" lang="en-US" sz="3200" b="0" i="0" u="none" strike="noStrike" kern="1200" cap="none" spc="0" normalizeH="0" baseline="-25000" noProof="0" dirty="0" err="1">
                <a:ln>
                  <a:noFill/>
                </a:ln>
                <a:solidFill>
                  <a:prstClr val="black"/>
                </a:solidFill>
                <a:effectLst/>
                <a:uLnTx/>
                <a:uFillTx/>
                <a:latin typeface="Calibri"/>
                <a:ea typeface="+mn-ea"/>
                <a:cs typeface="+mn-cs"/>
              </a:rPr>
              <a:t>,</a:t>
            </a:r>
            <a:r>
              <a:rPr kumimoji="0" lang="en-US" sz="3200" b="0" i="1" u="none" strike="noStrike" kern="1200" cap="none" spc="0" normalizeH="0" baseline="-25000" noProof="0" dirty="0" err="1">
                <a:ln>
                  <a:noFill/>
                </a:ln>
                <a:solidFill>
                  <a:prstClr val="black"/>
                </a:solidFill>
                <a:effectLst/>
                <a:uLnTx/>
                <a:uFillTx/>
                <a:latin typeface="Calibri"/>
                <a:ea typeface="+mn-ea"/>
                <a:cs typeface="+mn-cs"/>
              </a:rPr>
              <a:t>j</a:t>
            </a:r>
            <a:r>
              <a:rPr kumimoji="0" lang="en-US" sz="3200" b="0" i="0" u="none" strike="noStrike" kern="1200" cap="none" spc="0" normalizeH="0" baseline="0" noProof="0" dirty="0">
                <a:ln>
                  <a:noFill/>
                </a:ln>
                <a:solidFill>
                  <a:prstClr val="black"/>
                </a:solidFill>
                <a:effectLst/>
                <a:uLnTx/>
                <a:uFillTx/>
                <a:latin typeface="Calibri"/>
                <a:ea typeface="+mn-ea"/>
                <a:cs typeface="+mn-cs"/>
              </a:rPr>
              <a:t>)</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Output</a:t>
            </a:r>
          </a:p>
          <a:p>
            <a:pPr marL="800100" marR="0" lvl="1"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structure: 3D location </a:t>
            </a:r>
            <a:r>
              <a:rPr kumimoji="0" lang="en-US" sz="3200" b="1" i="0" u="none" strike="noStrike" kern="1200" cap="none" spc="0" normalizeH="0" baseline="0" noProof="0" dirty="0">
                <a:ln>
                  <a:noFill/>
                </a:ln>
                <a:solidFill>
                  <a:prstClr val="black"/>
                </a:solidFill>
                <a:effectLst/>
                <a:uLnTx/>
                <a:uFillTx/>
                <a:latin typeface="Calibri"/>
                <a:ea typeface="+mn-ea"/>
                <a:cs typeface="+mn-cs"/>
              </a:rPr>
              <a:t>x</a:t>
            </a:r>
            <a:r>
              <a:rPr kumimoji="0" lang="en-US" sz="3200" b="0" i="1" u="none" strike="noStrike" kern="1200" cap="none" spc="0" normalizeH="0" baseline="-25000" noProof="0" dirty="0">
                <a:ln>
                  <a:noFill/>
                </a:ln>
                <a:solidFill>
                  <a:prstClr val="black"/>
                </a:solidFill>
                <a:effectLst/>
                <a:uLnTx/>
                <a:uFillTx/>
                <a:latin typeface="Calibri"/>
                <a:ea typeface="+mn-ea"/>
                <a:cs typeface="+mn-cs"/>
              </a:rPr>
              <a:t>i</a:t>
            </a:r>
            <a:r>
              <a:rPr kumimoji="0" lang="en-US" sz="3200" b="0" i="0" u="none" strike="noStrike" kern="1200" cap="none" spc="0" normalizeH="0" baseline="0" noProof="0" dirty="0">
                <a:ln>
                  <a:noFill/>
                </a:ln>
                <a:solidFill>
                  <a:prstClr val="black"/>
                </a:solidFill>
                <a:effectLst/>
                <a:uLnTx/>
                <a:uFillTx/>
                <a:latin typeface="Calibri"/>
                <a:ea typeface="+mn-ea"/>
                <a:cs typeface="+mn-cs"/>
              </a:rPr>
              <a:t> for each point </a:t>
            </a:r>
            <a:r>
              <a:rPr kumimoji="0" lang="en-US" sz="3200" b="0" i="1" u="none" strike="noStrike" kern="1200" cap="none" spc="0" normalizeH="0" baseline="0" noProof="0" dirty="0">
                <a:ln>
                  <a:noFill/>
                </a:ln>
                <a:solidFill>
                  <a:prstClr val="black"/>
                </a:solidFill>
                <a:effectLst/>
                <a:uLnTx/>
                <a:uFillTx/>
                <a:latin typeface="Calibri"/>
                <a:ea typeface="+mn-ea"/>
                <a:cs typeface="+mn-cs"/>
              </a:rPr>
              <a:t>p</a:t>
            </a:r>
            <a:r>
              <a:rPr kumimoji="0" lang="en-US" sz="3200" b="0" i="1" u="none" strike="noStrike" kern="1200" cap="none" spc="0" normalizeH="0" baseline="-25000" noProof="0" dirty="0">
                <a:ln>
                  <a:noFill/>
                </a:ln>
                <a:solidFill>
                  <a:prstClr val="black"/>
                </a:solidFill>
                <a:effectLst/>
                <a:uLnTx/>
                <a:uFillTx/>
                <a:latin typeface="Calibri"/>
                <a:ea typeface="+mn-ea"/>
                <a:cs typeface="+mn-cs"/>
              </a:rPr>
              <a:t>i</a:t>
            </a:r>
          </a:p>
          <a:p>
            <a:pPr marL="800100" marR="0" lvl="1"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motion: camera parameters</a:t>
            </a:r>
            <a:r>
              <a:rPr kumimoji="0" lang="en-US" sz="3200" b="1" i="0" u="none" strike="noStrike" kern="1200" cap="none" spc="0" normalizeH="0" baseline="0" noProof="0" dirty="0">
                <a:ln>
                  <a:noFill/>
                </a:ln>
                <a:solidFill>
                  <a:prstClr val="black"/>
                </a:solidFill>
                <a:effectLst/>
                <a:uLnTx/>
                <a:uFillTx/>
                <a:latin typeface="Calibri"/>
                <a:ea typeface="+mn-ea"/>
                <a:cs typeface="+mn-cs"/>
              </a:rPr>
              <a:t>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R</a:t>
            </a:r>
            <a:r>
              <a:rPr kumimoji="0" lang="en-US" sz="3200" b="0" i="1" u="none" strike="noStrike" kern="1200" cap="none" spc="0" normalizeH="0" baseline="-25000" noProof="0" dirty="0" err="1">
                <a:ln>
                  <a:noFill/>
                </a:ln>
                <a:solidFill>
                  <a:prstClr val="black"/>
                </a:solidFill>
                <a:effectLst/>
                <a:uLnTx/>
                <a:uFillTx/>
                <a:latin typeface="Calibri"/>
                <a:ea typeface="+mn-ea"/>
                <a:cs typeface="+mn-cs"/>
              </a:rPr>
              <a:t>j</a:t>
            </a:r>
            <a:r>
              <a:rPr kumimoji="0" lang="en-US" sz="3200" b="0" i="1" u="none" strike="noStrike" kern="1200" cap="none" spc="0" normalizeH="0" baseline="-25000" noProof="0" dirty="0">
                <a:ln>
                  <a:noFill/>
                </a:ln>
                <a:solidFill>
                  <a:prstClr val="black"/>
                </a:solidFill>
                <a:effectLst/>
                <a:uLnTx/>
                <a:uFillTx/>
                <a:latin typeface="Calibri"/>
                <a:ea typeface="+mn-ea"/>
                <a:cs typeface="+mn-cs"/>
              </a:rPr>
              <a:t> </a:t>
            </a:r>
            <a:r>
              <a:rPr kumimoji="0" lang="en-US" sz="3200" b="0" i="0" u="none" strike="noStrike" kern="1200" cap="none" spc="0" normalizeH="0" baseline="0" noProof="0" dirty="0">
                <a:ln>
                  <a:noFill/>
                </a:ln>
                <a:solidFill>
                  <a:prstClr val="black"/>
                </a:solidFill>
                <a:effectLst/>
                <a:uLnTx/>
                <a:uFillTx/>
                <a:latin typeface="Calibri"/>
                <a:ea typeface="+mn-ea"/>
                <a:cs typeface="+mn-cs"/>
              </a:rPr>
              <a:t>,</a:t>
            </a:r>
            <a:r>
              <a:rPr kumimoji="0" lang="en-US" sz="3200" b="0" i="1" u="none" strike="noStrike" kern="1200" cap="none" spc="0" normalizeH="0" baseline="0" noProof="0" dirty="0">
                <a:ln>
                  <a:noFill/>
                </a:ln>
                <a:solidFill>
                  <a:prstClr val="black"/>
                </a:solidFill>
                <a:effectLst/>
                <a:uLnTx/>
                <a:uFillTx/>
                <a:latin typeface="Calibri"/>
                <a:ea typeface="+mn-ea"/>
                <a:cs typeface="+mn-cs"/>
              </a:rPr>
              <a:t>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t</a:t>
            </a:r>
            <a:r>
              <a:rPr kumimoji="0" lang="en-US" sz="3200" b="0" i="1" u="none" strike="noStrike" kern="1200" cap="none" spc="0" normalizeH="0" baseline="-25000" noProof="0" dirty="0" err="1">
                <a:ln>
                  <a:noFill/>
                </a:ln>
                <a:solidFill>
                  <a:prstClr val="black"/>
                </a:solidFill>
                <a:effectLst/>
                <a:uLnTx/>
                <a:uFillTx/>
                <a:latin typeface="Calibri"/>
                <a:ea typeface="+mn-ea"/>
                <a:cs typeface="+mn-cs"/>
              </a:rPr>
              <a:t>j</a:t>
            </a:r>
            <a:r>
              <a:rPr kumimoji="0" lang="en-US" sz="3200" b="0" i="0" u="none" strike="noStrike" kern="1200" cap="none" spc="0" normalizeH="0" baseline="0" noProof="0" dirty="0">
                <a:ln>
                  <a:noFill/>
                </a:ln>
                <a:solidFill>
                  <a:prstClr val="black"/>
                </a:solidFill>
                <a:effectLst/>
                <a:uLnTx/>
                <a:uFillTx/>
                <a:latin typeface="Calibri"/>
                <a:ea typeface="+mn-ea"/>
                <a:cs typeface="+mn-cs"/>
              </a:rPr>
              <a:t> possibly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K</a:t>
            </a:r>
            <a:r>
              <a:rPr kumimoji="0" lang="en-US" sz="3200" b="0" i="1" u="none" strike="noStrike" kern="1200" cap="none" spc="0" normalizeH="0" baseline="-25000" noProof="0" dirty="0" err="1">
                <a:ln>
                  <a:noFill/>
                </a:ln>
                <a:solidFill>
                  <a:prstClr val="black"/>
                </a:solidFill>
                <a:effectLst/>
                <a:uLnTx/>
                <a:uFillTx/>
                <a:latin typeface="Calibri"/>
                <a:ea typeface="+mn-ea"/>
                <a:cs typeface="+mn-cs"/>
              </a:rPr>
              <a:t>j</a:t>
            </a:r>
            <a:endParaRPr kumimoji="0" lang="en-US" sz="3200" b="1" i="1" u="none" strike="noStrike" kern="1200" cap="none" spc="0" normalizeH="0" baseline="-25000" noProof="0" dirty="0">
              <a:ln>
                <a:noFill/>
              </a:ln>
              <a:solidFill>
                <a:prstClr val="black"/>
              </a:solidFill>
              <a:effectLst/>
              <a:uLnTx/>
              <a:uFillTx/>
              <a:latin typeface="Calibri"/>
              <a:ea typeface="+mn-ea"/>
              <a:cs typeface="+mn-cs"/>
            </a:endParaRPr>
          </a:p>
          <a:p>
            <a:pPr marL="800100" marR="0" lvl="1" indent="-34290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3200" b="0" i="1" u="none" strike="noStrike" kern="1200" cap="none" spc="0" normalizeH="0" baseline="-25000" noProof="0" dirty="0">
              <a:ln>
                <a:noFill/>
              </a:ln>
              <a:solidFill>
                <a:prstClr val="black"/>
              </a:solidFill>
              <a:effectLst/>
              <a:uLnTx/>
              <a:uFillTx/>
              <a:latin typeface="Calibri"/>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Objective function: minimize </a:t>
            </a:r>
            <a:r>
              <a:rPr kumimoji="0" lang="en-US" sz="3200" b="0" i="1" u="none" strike="noStrike" kern="1200" cap="none" spc="0" normalizeH="0" baseline="0" noProof="0" dirty="0" err="1">
                <a:ln>
                  <a:noFill/>
                </a:ln>
                <a:solidFill>
                  <a:prstClr val="black"/>
                </a:solidFill>
                <a:effectLst/>
                <a:uLnTx/>
                <a:uFillTx/>
                <a:latin typeface="Calibri"/>
                <a:ea typeface="+mn-ea"/>
                <a:cs typeface="+mn-cs"/>
              </a:rPr>
              <a:t>reprojection</a:t>
            </a:r>
            <a:r>
              <a:rPr kumimoji="0" lang="en-US" sz="3200" b="0" i="1" u="none" strike="noStrike" kern="1200" cap="none" spc="0" normalizeH="0" baseline="0" noProof="0" dirty="0">
                <a:ln>
                  <a:noFill/>
                </a:ln>
                <a:solidFill>
                  <a:prstClr val="black"/>
                </a:solidFill>
                <a:effectLst/>
                <a:uLnTx/>
                <a:uFillTx/>
                <a:latin typeface="Calibri"/>
                <a:ea typeface="+mn-ea"/>
                <a:cs typeface="+mn-cs"/>
              </a:rPr>
              <a:t> error</a:t>
            </a:r>
          </a:p>
          <a:p>
            <a:pPr marL="342900" marR="0" lvl="0" indent="-342900" algn="l" defTabSz="914400" rtl="0" eaLnBrk="1" fontAlgn="auto" latinLnBrk="0" hangingPunct="1">
              <a:lnSpc>
                <a:spcPct val="9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46433" name="Picture 1" descr="C:\snavely\demos\PhotoTourism\data\Temple\Temple1.png"/>
          <p:cNvPicPr>
            <a:picLocks noChangeAspect="1" noChangeArrowheads="1"/>
          </p:cNvPicPr>
          <p:nvPr/>
        </p:nvPicPr>
        <p:blipFill>
          <a:blip r:embed="rId2">
            <a:extLst>
              <a:ext uri="{28A0092B-C50C-407E-A947-70E740481C1C}">
                <a14:useLocalDpi xmlns:a14="http://schemas.microsoft.com/office/drawing/2010/main" val="0"/>
              </a:ext>
            </a:extLst>
          </a:blip>
          <a:srcRect l="7080" r="7080" b="24907"/>
          <a:stretch>
            <a:fillRect/>
          </a:stretch>
        </p:blipFill>
        <p:spPr bwMode="auto">
          <a:xfrm>
            <a:off x="3429002" y="1401765"/>
            <a:ext cx="2771775"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Picture 2" descr="C:\snavely\demos\PhotoTourism\data\Temple\Temple2.png"/>
          <p:cNvPicPr>
            <a:picLocks noChangeAspect="1" noChangeArrowheads="1"/>
          </p:cNvPicPr>
          <p:nvPr/>
        </p:nvPicPr>
        <p:blipFill>
          <a:blip r:embed="rId3">
            <a:extLst>
              <a:ext uri="{28A0092B-C50C-407E-A947-70E740481C1C}">
                <a14:useLocalDpi xmlns:a14="http://schemas.microsoft.com/office/drawing/2010/main" val="0"/>
              </a:ext>
            </a:extLst>
          </a:blip>
          <a:srcRect l="10625" r="10625"/>
          <a:stretch>
            <a:fillRect/>
          </a:stretch>
        </p:blipFill>
        <p:spPr bwMode="auto">
          <a:xfrm>
            <a:off x="6465888" y="1066800"/>
            <a:ext cx="244951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3733800" y="3048000"/>
            <a:ext cx="2171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Reconstruction (side)</a:t>
            </a:r>
          </a:p>
        </p:txBody>
      </p:sp>
      <p:sp>
        <p:nvSpPr>
          <p:cNvPr id="7" name="TextBox 6"/>
          <p:cNvSpPr txBox="1">
            <a:spLocks noChangeArrowheads="1"/>
          </p:cNvSpPr>
          <p:nvPr/>
        </p:nvSpPr>
        <p:spPr bwMode="auto">
          <a:xfrm>
            <a:off x="7426325" y="3175000"/>
            <a:ext cx="642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(top)</a:t>
            </a:r>
          </a:p>
        </p:txBody>
      </p:sp>
      <p:grpSp>
        <p:nvGrpSpPr>
          <p:cNvPr id="178184" name="Group 13"/>
          <p:cNvGrpSpPr>
            <a:grpSpLocks/>
          </p:cNvGrpSpPr>
          <p:nvPr/>
        </p:nvGrpSpPr>
        <p:grpSpPr bwMode="auto">
          <a:xfrm>
            <a:off x="1295400" y="1447800"/>
            <a:ext cx="1595438" cy="1816100"/>
            <a:chOff x="1071390" y="1631272"/>
            <a:chExt cx="3119610" cy="3550328"/>
          </a:xfrm>
        </p:grpSpPr>
        <p:pic>
          <p:nvPicPr>
            <p:cNvPr id="215042" name="Picture 2" descr="C:\snavely\work\teaching\09Fa-CS6610\lectures\lec11\templeSparseRing\templeSR0001.png"/>
            <p:cNvPicPr>
              <a:picLocks noChangeAspect="1" noChangeArrowheads="1"/>
            </p:cNvPicPr>
            <p:nvPr/>
          </p:nvPicPr>
          <p:blipFill>
            <a:blip r:embed="rId4"/>
            <a:srcRect/>
            <a:stretch>
              <a:fillRect/>
            </a:stretch>
          </p:blipFill>
          <p:spPr bwMode="auto">
            <a:xfrm>
              <a:off x="1071390" y="1631272"/>
              <a:ext cx="1291301" cy="1722407"/>
            </a:xfrm>
            <a:prstGeom prst="rect">
              <a:avLst/>
            </a:prstGeom>
            <a:noFill/>
            <a:effectLst>
              <a:outerShdw blurRad="101600" dist="76200" dir="8100000" algn="tr" rotWithShape="0">
                <a:prstClr val="black">
                  <a:alpha val="40000"/>
                </a:prstClr>
              </a:outerShdw>
            </a:effectLst>
          </p:spPr>
        </p:pic>
        <p:pic>
          <p:nvPicPr>
            <p:cNvPr id="215043" name="Picture 3" descr="C:\snavely\work\teaching\09Fa-CS6610\lectures\lec11\templeSparseRing\templeSR0002.png"/>
            <p:cNvPicPr>
              <a:picLocks noChangeAspect="1" noChangeArrowheads="1"/>
            </p:cNvPicPr>
            <p:nvPr/>
          </p:nvPicPr>
          <p:blipFill>
            <a:blip r:embed="rId5"/>
            <a:srcRect/>
            <a:stretch>
              <a:fillRect/>
            </a:stretch>
          </p:blipFill>
          <p:spPr bwMode="auto">
            <a:xfrm>
              <a:off x="1527692" y="2087478"/>
              <a:ext cx="1291301" cy="1722405"/>
            </a:xfrm>
            <a:prstGeom prst="rect">
              <a:avLst/>
            </a:prstGeom>
            <a:noFill/>
            <a:effectLst>
              <a:outerShdw blurRad="101600" dist="76200" dir="8100000" algn="tr" rotWithShape="0">
                <a:prstClr val="black">
                  <a:alpha val="40000"/>
                </a:prstClr>
              </a:outerShdw>
            </a:effectLst>
          </p:spPr>
        </p:pic>
        <p:pic>
          <p:nvPicPr>
            <p:cNvPr id="215044" name="Picture 4" descr="C:\snavely\work\teaching\09Fa-CS6610\lectures\lec11\templeSparseRing\templeSR0003.png"/>
            <p:cNvPicPr>
              <a:picLocks noChangeAspect="1" noChangeArrowheads="1"/>
            </p:cNvPicPr>
            <p:nvPr/>
          </p:nvPicPr>
          <p:blipFill>
            <a:blip r:embed="rId6"/>
            <a:srcRect/>
            <a:stretch>
              <a:fillRect/>
            </a:stretch>
          </p:blipFill>
          <p:spPr bwMode="auto">
            <a:xfrm>
              <a:off x="1987097" y="2546786"/>
              <a:ext cx="1288196" cy="1719302"/>
            </a:xfrm>
            <a:prstGeom prst="rect">
              <a:avLst/>
            </a:prstGeom>
            <a:noFill/>
            <a:effectLst>
              <a:outerShdw blurRad="101600" dist="76200" dir="8100000" algn="tr" rotWithShape="0">
                <a:prstClr val="black">
                  <a:alpha val="40000"/>
                </a:prstClr>
              </a:outerShdw>
            </a:effectLst>
          </p:spPr>
        </p:pic>
        <p:pic>
          <p:nvPicPr>
            <p:cNvPr id="215045" name="Picture 5" descr="C:\snavely\work\teaching\09Fa-CS6610\lectures\lec11\templeSparseRing\templeSR0004.png"/>
            <p:cNvPicPr>
              <a:picLocks noChangeAspect="1" noChangeArrowheads="1"/>
            </p:cNvPicPr>
            <p:nvPr/>
          </p:nvPicPr>
          <p:blipFill>
            <a:blip r:embed="rId7"/>
            <a:srcRect/>
            <a:stretch>
              <a:fillRect/>
            </a:stretch>
          </p:blipFill>
          <p:spPr bwMode="auto">
            <a:xfrm>
              <a:off x="2443397" y="3002990"/>
              <a:ext cx="1291301" cy="1722407"/>
            </a:xfrm>
            <a:prstGeom prst="rect">
              <a:avLst/>
            </a:prstGeom>
            <a:noFill/>
            <a:effectLst>
              <a:outerShdw blurRad="101600" dist="76200" dir="8100000" algn="tr" rotWithShape="0">
                <a:prstClr val="black">
                  <a:alpha val="40000"/>
                </a:prstClr>
              </a:outerShdw>
            </a:effectLst>
          </p:spPr>
        </p:pic>
        <p:pic>
          <p:nvPicPr>
            <p:cNvPr id="215046" name="Picture 6" descr="C:\snavely\work\teaching\09Fa-CS6610\lectures\lec11\templeSparseRing\templeSR0005.png"/>
            <p:cNvPicPr>
              <a:picLocks noChangeAspect="1" noChangeArrowheads="1"/>
            </p:cNvPicPr>
            <p:nvPr/>
          </p:nvPicPr>
          <p:blipFill>
            <a:blip r:embed="rId8"/>
            <a:srcRect/>
            <a:stretch>
              <a:fillRect/>
            </a:stretch>
          </p:blipFill>
          <p:spPr bwMode="auto">
            <a:xfrm>
              <a:off x="2899699" y="3459195"/>
              <a:ext cx="1291301" cy="1722405"/>
            </a:xfrm>
            <a:prstGeom prst="rect">
              <a:avLst/>
            </a:prstGeom>
            <a:noFill/>
            <a:effectLst>
              <a:outerShdw blurRad="101600" dist="76200" dir="8100000" algn="tr" rotWithShape="0">
                <a:prstClr val="black">
                  <a:alpha val="40000"/>
                </a:prstClr>
              </a:outerShdw>
            </a:effectLst>
          </p:spPr>
        </p:pic>
      </p:grpSp>
    </p:spTree>
    <p:extLst>
      <p:ext uri="{BB962C8B-B14F-4D97-AF65-F5344CB8AC3E}">
        <p14:creationId xmlns:p14="http://schemas.microsoft.com/office/powerpoint/2010/main" val="47498128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fade">
                                      <p:cBhvr>
                                        <p:cTn id="7" dur="500"/>
                                        <p:tgtEl>
                                          <p:spTgt spid="1464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46433"/>
                                        </p:tgtEl>
                                        <p:attrNameLst>
                                          <p:attrName>style.visibility</p:attrName>
                                        </p:attrNameLst>
                                      </p:cBhvr>
                                      <p:to>
                                        <p:strVal val="visible"/>
                                      </p:to>
                                    </p:set>
                                    <p:animEffect transition="in" filter="fade">
                                      <p:cBhvr>
                                        <p:cTn id="13" dur="500"/>
                                        <p:tgtEl>
                                          <p:spTgt spid="1464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p:txBody>
          <a:bodyPr/>
          <a:lstStyle/>
          <a:p>
            <a:r>
              <a:rPr lang="en-US" altLang="en-US"/>
              <a:t>Large-scale structure from motion</a:t>
            </a:r>
          </a:p>
        </p:txBody>
      </p:sp>
      <p:sp>
        <p:nvSpPr>
          <p:cNvPr id="189443" name="TextBox 4"/>
          <p:cNvSpPr txBox="1">
            <a:spLocks noChangeArrowheads="1"/>
          </p:cNvSpPr>
          <p:nvPr/>
        </p:nvSpPr>
        <p:spPr bwMode="auto">
          <a:xfrm>
            <a:off x="222250" y="5864225"/>
            <a:ext cx="57610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Dubrovnik, Croatia.  4,619 images (out of an initial  57,845).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Total reconstruction time: 23 hours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cores: 352</a:t>
            </a:r>
          </a:p>
        </p:txBody>
      </p:sp>
      <p:sp>
        <p:nvSpPr>
          <p:cNvPr id="2" name="TextBox 1">
            <a:extLst>
              <a:ext uri="{FF2B5EF4-FFF2-40B4-BE49-F238E27FC236}">
                <a16:creationId xmlns:a16="http://schemas.microsoft.com/office/drawing/2014/main" id="{1D7527A2-C800-E442-94DD-BE5BE15A1EBE}"/>
              </a:ext>
            </a:extLst>
          </p:cNvPr>
          <p:cNvSpPr txBox="1"/>
          <p:nvPr/>
        </p:nvSpPr>
        <p:spPr>
          <a:xfrm>
            <a:off x="5715000" y="6629400"/>
            <a:ext cx="342900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Building Rome in a Day, Agarwal et al. ICCV 2009</a:t>
            </a:r>
          </a:p>
        </p:txBody>
      </p:sp>
      <p:pic>
        <p:nvPicPr>
          <p:cNvPr id="4" name="dubrovnik" descr="dubrovnik">
            <a:hlinkClick r:id="" action="ppaction://media"/>
            <a:extLst>
              <a:ext uri="{FF2B5EF4-FFF2-40B4-BE49-F238E27FC236}">
                <a16:creationId xmlns:a16="http://schemas.microsoft.com/office/drawing/2014/main" id="{25F4803E-6CC3-C343-9327-D3B5F77CB8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0" y="1493241"/>
            <a:ext cx="6937375" cy="4023918"/>
          </a:xfrm>
          <a:prstGeom prst="rect">
            <a:avLst/>
          </a:prstGeom>
        </p:spPr>
      </p:pic>
    </p:spTree>
    <p:extLst>
      <p:ext uri="{BB962C8B-B14F-4D97-AF65-F5344CB8AC3E}">
        <p14:creationId xmlns:p14="http://schemas.microsoft.com/office/powerpoint/2010/main" val="117822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itle 1"/>
          <p:cNvSpPr>
            <a:spLocks noGrp="1"/>
          </p:cNvSpPr>
          <p:nvPr>
            <p:ph type="title"/>
          </p:nvPr>
        </p:nvSpPr>
        <p:spPr/>
        <p:txBody>
          <a:bodyPr/>
          <a:lstStyle/>
          <a:p>
            <a:r>
              <a:rPr lang="en-US" altLang="en-US" dirty="0"/>
              <a:t>Large-scale structure from motion</a:t>
            </a:r>
          </a:p>
        </p:txBody>
      </p:sp>
      <p:sp>
        <p:nvSpPr>
          <p:cNvPr id="189443" name="TextBox 4"/>
          <p:cNvSpPr txBox="1">
            <a:spLocks noChangeArrowheads="1"/>
          </p:cNvSpPr>
          <p:nvPr/>
        </p:nvSpPr>
        <p:spPr bwMode="auto">
          <a:xfrm>
            <a:off x="228600" y="6269900"/>
            <a:ext cx="19339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Rome’s Colosseum</a:t>
            </a:r>
          </a:p>
        </p:txBody>
      </p:sp>
      <p:sp>
        <p:nvSpPr>
          <p:cNvPr id="2" name="TextBox 1">
            <a:extLst>
              <a:ext uri="{FF2B5EF4-FFF2-40B4-BE49-F238E27FC236}">
                <a16:creationId xmlns:a16="http://schemas.microsoft.com/office/drawing/2014/main" id="{1D7527A2-C800-E442-94DD-BE5BE15A1EBE}"/>
              </a:ext>
            </a:extLst>
          </p:cNvPr>
          <p:cNvSpPr txBox="1"/>
          <p:nvPr/>
        </p:nvSpPr>
        <p:spPr>
          <a:xfrm>
            <a:off x="5715000" y="6629400"/>
            <a:ext cx="3429000"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Building Rome in a Day, Agarwal et al. ICCV 2009</a:t>
            </a:r>
          </a:p>
        </p:txBody>
      </p:sp>
      <p:grpSp>
        <p:nvGrpSpPr>
          <p:cNvPr id="5" name="Group 4">
            <a:extLst>
              <a:ext uri="{FF2B5EF4-FFF2-40B4-BE49-F238E27FC236}">
                <a16:creationId xmlns:a16="http://schemas.microsoft.com/office/drawing/2014/main" id="{7927C275-A472-0940-A539-A6AA92627FF0}"/>
              </a:ext>
            </a:extLst>
          </p:cNvPr>
          <p:cNvGrpSpPr/>
          <p:nvPr/>
        </p:nvGrpSpPr>
        <p:grpSpPr>
          <a:xfrm>
            <a:off x="228600" y="1372609"/>
            <a:ext cx="8892401" cy="4570991"/>
            <a:chOff x="914400" y="1856219"/>
            <a:chExt cx="8001000" cy="4112781"/>
          </a:xfrm>
        </p:grpSpPr>
        <p:pic>
          <p:nvPicPr>
            <p:cNvPr id="2324482" name="Picture 2">
              <a:extLst>
                <a:ext uri="{FF2B5EF4-FFF2-40B4-BE49-F238E27FC236}">
                  <a16:creationId xmlns:a16="http://schemas.microsoft.com/office/drawing/2014/main" id="{C84E9541-8C92-AF4B-AE88-BC7AD1CB4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142" y="1856219"/>
              <a:ext cx="1905000" cy="1435100"/>
            </a:xfrm>
            <a:prstGeom prst="rect">
              <a:avLst/>
            </a:prstGeom>
            <a:noFill/>
            <a:extLst>
              <a:ext uri="{909E8E84-426E-40DD-AFC4-6F175D3DCCD1}">
                <a14:hiddenFill xmlns:a14="http://schemas.microsoft.com/office/drawing/2010/main">
                  <a:solidFill>
                    <a:srgbClr val="FFFFFF"/>
                  </a:solidFill>
                </a14:hiddenFill>
              </a:ext>
            </a:extLst>
          </p:spPr>
        </p:pic>
        <p:pic>
          <p:nvPicPr>
            <p:cNvPr id="2324484" name="Picture 4">
              <a:extLst>
                <a:ext uri="{FF2B5EF4-FFF2-40B4-BE49-F238E27FC236}">
                  <a16:creationId xmlns:a16="http://schemas.microsoft.com/office/drawing/2014/main" id="{4297A595-D881-EF43-A454-DB23E9F16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38769"/>
              <a:ext cx="1905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324486" name="Picture 6">
              <a:extLst>
                <a:ext uri="{FF2B5EF4-FFF2-40B4-BE49-F238E27FC236}">
                  <a16:creationId xmlns:a16="http://schemas.microsoft.com/office/drawing/2014/main" id="{5DAF9F8F-16AF-0D43-AFC8-746EA936F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429000"/>
              <a:ext cx="1905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2324488" name="Picture 8">
              <a:extLst>
                <a:ext uri="{FF2B5EF4-FFF2-40B4-BE49-F238E27FC236}">
                  <a16:creationId xmlns:a16="http://schemas.microsoft.com/office/drawing/2014/main" id="{AA671A1D-ED0D-3A47-B0AF-8CBF7E591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3142" y="4350622"/>
              <a:ext cx="1905000" cy="1435100"/>
            </a:xfrm>
            <a:prstGeom prst="rect">
              <a:avLst/>
            </a:prstGeom>
            <a:noFill/>
            <a:extLst>
              <a:ext uri="{909E8E84-426E-40DD-AFC4-6F175D3DCCD1}">
                <a14:hiddenFill xmlns:a14="http://schemas.microsoft.com/office/drawing/2010/main">
                  <a:solidFill>
                    <a:srgbClr val="FFFFFF"/>
                  </a:solidFill>
                </a14:hiddenFill>
              </a:ext>
            </a:extLst>
          </p:spPr>
        </p:pic>
        <p:pic>
          <p:nvPicPr>
            <p:cNvPr id="2324490" name="Picture 10">
              <a:extLst>
                <a:ext uri="{FF2B5EF4-FFF2-40B4-BE49-F238E27FC236}">
                  <a16:creationId xmlns:a16="http://schemas.microsoft.com/office/drawing/2014/main" id="{45F8E82A-1E9B-4541-A891-4E153D78AE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916" y="1938769"/>
              <a:ext cx="1905000" cy="1435100"/>
            </a:xfrm>
            <a:prstGeom prst="rect">
              <a:avLst/>
            </a:prstGeom>
            <a:noFill/>
            <a:extLst>
              <a:ext uri="{909E8E84-426E-40DD-AFC4-6F175D3DCCD1}">
                <a14:hiddenFill xmlns:a14="http://schemas.microsoft.com/office/drawing/2010/main">
                  <a:solidFill>
                    <a:srgbClr val="FFFFFF"/>
                  </a:solidFill>
                </a14:hiddenFill>
              </a:ext>
            </a:extLst>
          </p:spPr>
        </p:pic>
        <p:pic>
          <p:nvPicPr>
            <p:cNvPr id="2324492" name="Picture 12">
              <a:extLst>
                <a:ext uri="{FF2B5EF4-FFF2-40B4-BE49-F238E27FC236}">
                  <a16:creationId xmlns:a16="http://schemas.microsoft.com/office/drawing/2014/main" id="{0E796F2C-3714-7D44-8EAD-2F04C4E523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2149450"/>
              <a:ext cx="1905000" cy="1435100"/>
            </a:xfrm>
            <a:prstGeom prst="rect">
              <a:avLst/>
            </a:prstGeom>
            <a:noFill/>
            <a:extLst>
              <a:ext uri="{909E8E84-426E-40DD-AFC4-6F175D3DCCD1}">
                <a14:hiddenFill xmlns:a14="http://schemas.microsoft.com/office/drawing/2010/main">
                  <a:solidFill>
                    <a:srgbClr val="FFFFFF"/>
                  </a:solidFill>
                </a14:hiddenFill>
              </a:ext>
            </a:extLst>
          </p:spPr>
        </p:pic>
        <p:pic>
          <p:nvPicPr>
            <p:cNvPr id="2324496" name="Picture 16">
              <a:extLst>
                <a:ext uri="{FF2B5EF4-FFF2-40B4-BE49-F238E27FC236}">
                  <a16:creationId xmlns:a16="http://schemas.microsoft.com/office/drawing/2014/main" id="{3832ABB9-D2EC-6346-A563-B50B07DCE8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7916" y="4380325"/>
              <a:ext cx="1905000" cy="1435100"/>
            </a:xfrm>
            <a:prstGeom prst="rect">
              <a:avLst/>
            </a:prstGeom>
            <a:noFill/>
            <a:extLst>
              <a:ext uri="{909E8E84-426E-40DD-AFC4-6F175D3DCCD1}">
                <a14:hiddenFill xmlns:a14="http://schemas.microsoft.com/office/drawing/2010/main">
                  <a:solidFill>
                    <a:srgbClr val="FFFFFF"/>
                  </a:solidFill>
                </a14:hiddenFill>
              </a:ext>
            </a:extLst>
          </p:spPr>
        </p:pic>
        <p:pic>
          <p:nvPicPr>
            <p:cNvPr id="2324498" name="Picture 18">
              <a:extLst>
                <a:ext uri="{FF2B5EF4-FFF2-40B4-BE49-F238E27FC236}">
                  <a16:creationId xmlns:a16="http://schemas.microsoft.com/office/drawing/2014/main" id="{1C61E977-0D33-AE4F-9B6C-C741548046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4380324"/>
              <a:ext cx="1905000" cy="14351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841463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a:t>First step: Correspondence</a:t>
            </a:r>
          </a:p>
        </p:txBody>
      </p:sp>
      <p:sp>
        <p:nvSpPr>
          <p:cNvPr id="190467" name="Content Placeholder 2"/>
          <p:cNvSpPr>
            <a:spLocks noGrp="1"/>
          </p:cNvSpPr>
          <p:nvPr>
            <p:ph idx="1"/>
          </p:nvPr>
        </p:nvSpPr>
        <p:spPr>
          <a:xfrm>
            <a:off x="457200" y="1600200"/>
            <a:ext cx="8229600" cy="762000"/>
          </a:xfrm>
        </p:spPr>
        <p:txBody>
          <a:bodyPr/>
          <a:lstStyle/>
          <a:p>
            <a:pPr eaLnBrk="1" hangingPunct="1"/>
            <a:r>
              <a:rPr lang="en-US" altLang="en-US"/>
              <a:t>Feature detection and matching</a:t>
            </a:r>
          </a:p>
        </p:txBody>
      </p:sp>
    </p:spTree>
    <p:extLst>
      <p:ext uri="{BB962C8B-B14F-4D97-AF65-F5344CB8AC3E}">
        <p14:creationId xmlns:p14="http://schemas.microsoft.com/office/powerpoint/2010/main" val="6210671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r>
              <a:rPr lang="en-US" altLang="en-US"/>
              <a:t>Feature detection</a:t>
            </a:r>
          </a:p>
        </p:txBody>
      </p:sp>
      <p:grpSp>
        <p:nvGrpSpPr>
          <p:cNvPr id="191491" name="Group 37"/>
          <p:cNvGrpSpPr>
            <a:grpSpLocks/>
          </p:cNvGrpSpPr>
          <p:nvPr/>
        </p:nvGrpSpPr>
        <p:grpSpPr bwMode="auto">
          <a:xfrm>
            <a:off x="2413002" y="2392365"/>
            <a:ext cx="4232275" cy="3711575"/>
            <a:chOff x="1300" y="1670"/>
            <a:chExt cx="2049" cy="1800"/>
          </a:xfrm>
        </p:grpSpPr>
        <p:pic>
          <p:nvPicPr>
            <p:cNvPr id="191493" name="Picture 7"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4" name="Picture 8"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5" name="Picture 9"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6" name="Picture 17"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191497" name="Picture 18"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8" name="Picture 19"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9" name="Picture 2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00" name="Picture 23" descr="ekenzie_189471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01" name="Picture 24"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02" name="Picture 2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03" name="Picture 26" descr="kurtnaks_3126328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04" name="Picture 2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05" name="Picture 29"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06" name="Picture 33" descr="mrjennings_232990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07" name="Picture 34"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508" name="Picture 35" descr="mscolly_85127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1492" name="Rectangle 39"/>
          <p:cNvSpPr>
            <a:spLocks noChangeArrowheads="1"/>
          </p:cNvSpPr>
          <p:nvPr/>
        </p:nvSpPr>
        <p:spPr bwMode="auto">
          <a:xfrm>
            <a:off x="1384300" y="1355727"/>
            <a:ext cx="6529388"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marR="0" lvl="0" indent="-342900" algn="l" defTabSz="914400" rtl="0" eaLnBrk="0" fontAlgn="base" latinLnBrk="0" hangingPunct="1">
              <a:lnSpc>
                <a:spcPct val="110000"/>
              </a:lnSpc>
              <a:spcBef>
                <a:spcPts val="600"/>
              </a:spcBef>
              <a:spcAft>
                <a:spcPts val="600"/>
              </a:spcAft>
              <a:buClr>
                <a:srgbClr val="C0504D"/>
              </a:buClr>
              <a:buSzPct val="110000"/>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Detect features using SIFT [Lowe, IJCV 2004]</a:t>
            </a:r>
          </a:p>
        </p:txBody>
      </p:sp>
    </p:spTree>
    <p:extLst>
      <p:ext uri="{BB962C8B-B14F-4D97-AF65-F5344CB8AC3E}">
        <p14:creationId xmlns:p14="http://schemas.microsoft.com/office/powerpoint/2010/main" val="32109923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r>
              <a:rPr lang="en-US" altLang="en-US"/>
              <a:t>Feature detection</a:t>
            </a:r>
          </a:p>
        </p:txBody>
      </p:sp>
      <p:sp>
        <p:nvSpPr>
          <p:cNvPr id="192515" name="Rectangle 3"/>
          <p:cNvSpPr>
            <a:spLocks noGrp="1" noChangeArrowheads="1"/>
          </p:cNvSpPr>
          <p:nvPr>
            <p:ph type="body" idx="1"/>
          </p:nvPr>
        </p:nvSpPr>
        <p:spPr>
          <a:xfrm>
            <a:off x="1384300" y="1355727"/>
            <a:ext cx="6529388" cy="550863"/>
          </a:xfrm>
        </p:spPr>
        <p:txBody>
          <a:bodyPr/>
          <a:lstStyle/>
          <a:p>
            <a:pPr eaLnBrk="1" hangingPunct="1">
              <a:buFontTx/>
              <a:buNone/>
            </a:pPr>
            <a:r>
              <a:rPr lang="en-US" altLang="en-US" sz="2400"/>
              <a:t>Detect features using SIFT [Lowe, IJCV 2004]</a:t>
            </a:r>
          </a:p>
        </p:txBody>
      </p:sp>
      <p:grpSp>
        <p:nvGrpSpPr>
          <p:cNvPr id="192516" name="Group 251"/>
          <p:cNvGrpSpPr>
            <a:grpSpLocks/>
          </p:cNvGrpSpPr>
          <p:nvPr/>
        </p:nvGrpSpPr>
        <p:grpSpPr bwMode="auto">
          <a:xfrm>
            <a:off x="2413002" y="2392365"/>
            <a:ext cx="4232275" cy="3711575"/>
            <a:chOff x="1300" y="1670"/>
            <a:chExt cx="2049" cy="1800"/>
          </a:xfrm>
        </p:grpSpPr>
        <p:pic>
          <p:nvPicPr>
            <p:cNvPr id="192517" name="Picture 8"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8" name="Picture 9"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9" name="Picture 10"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0" name="Picture 18"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192521" name="Picture 19"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2" name="Picture 20"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3" name="Picture 23"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4" name="Picture 24" descr="ekenzie_189471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5" name="Picture 25"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6" name="Picture 26"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7" name="Picture 27"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8" name="Picture 28"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29" name="Picture 30"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0" name="Picture 34" descr="mrjennings_232990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1" name="Picture 35"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32" name="Picture 36" descr="mscolly_85127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33" name="Oval 37"/>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34" name="Oval 38"/>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35" name="Oval 39"/>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36" name="Oval 40"/>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37" name="Oval 41"/>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38" name="Oval 42"/>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39" name="Oval 43"/>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0" name="Oval 44"/>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1" name="Oval 45"/>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2" name="Oval 46"/>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3" name="Oval 47"/>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4" name="Oval 48"/>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5" name="Oval 49"/>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6" name="Oval 50"/>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7" name="Oval 51"/>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8" name="Oval 52"/>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49" name="Oval 53"/>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0" name="Oval 54"/>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1" name="Oval 55"/>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2" name="Oval 56"/>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3" name="Oval 57"/>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4" name="Oval 58"/>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5" name="Oval 59"/>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6" name="Oval 60"/>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7" name="Oval 61"/>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8" name="Oval 6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59" name="Oval 63"/>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0" name="Oval 64"/>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1" name="Oval 65"/>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2" name="Oval 66"/>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3" name="Oval 67"/>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4" name="Oval 68"/>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5" name="Oval 69"/>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6" name="Oval 70"/>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7" name="Oval 71"/>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8" name="Oval 72"/>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69" name="Oval 73"/>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0" name="Oval 75"/>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1" name="Oval 97"/>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2" name="Oval 99"/>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3" name="Oval 110"/>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4" name="Oval 113"/>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5" name="Oval 114"/>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6" name="Oval 115"/>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7" name="Oval 116"/>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8" name="Oval 117"/>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79" name="Oval 118"/>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0" name="Oval 119"/>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1" name="Oval 120"/>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2" name="Oval 121"/>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3" name="Oval 122"/>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4" name="Oval 123"/>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5" name="Oval 124"/>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6" name="Oval 125"/>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7" name="Oval 126"/>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8" name="Oval 127"/>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89" name="Oval 128"/>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0" name="Oval 129"/>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1" name="Oval 130"/>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2" name="Oval 131"/>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3" name="Oval 132"/>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4" name="Oval 133"/>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5" name="Oval 164"/>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6" name="Oval 165"/>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7" name="Oval 166"/>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8" name="Oval 167"/>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599" name="Oval 168"/>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0" name="Oval 169"/>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1" name="Oval 170"/>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2" name="Oval 176"/>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3" name="Oval 177"/>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4" name="Oval 178"/>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5" name="Oval 182"/>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6" name="Oval 183"/>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7" name="Oval 184"/>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8" name="Oval 185"/>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09" name="Oval 186"/>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0" name="Oval 187"/>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1" name="Oval 188"/>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2" name="Oval 189"/>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3" name="Oval 190"/>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4" name="Oval 191"/>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5" name="Oval 192"/>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6" name="Oval 220"/>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7" name="Oval 221"/>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8" name="Oval 222"/>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19" name="Oval 223"/>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0" name="Oval 224"/>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1" name="Oval 225"/>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2" name="Oval 226"/>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3" name="Oval 227"/>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4" name="Oval 233"/>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5" name="Oval 234"/>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6" name="Oval 235"/>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7" name="Oval 236"/>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8" name="Oval 237"/>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29" name="Oval 238"/>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0" name="Oval 239"/>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1" name="Oval 240"/>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2" name="Oval 241"/>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3" name="Oval 242"/>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4" name="Oval 243"/>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5" name="Oval 244"/>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6" name="Oval 245"/>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7" name="Oval 246"/>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8" name="Oval 247"/>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39" name="Oval 248"/>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40" name="Oval 249"/>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2641" name="Oval 250"/>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Tree>
    <p:extLst>
      <p:ext uri="{BB962C8B-B14F-4D97-AF65-F5344CB8AC3E}">
        <p14:creationId xmlns:p14="http://schemas.microsoft.com/office/powerpoint/2010/main" val="11874592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35" name="Line 675"/>
          <p:cNvSpPr>
            <a:spLocks noChangeShapeType="1"/>
          </p:cNvSpPr>
          <p:nvPr/>
        </p:nvSpPr>
        <p:spPr bwMode="auto">
          <a:xfrm flipH="1" flipV="1">
            <a:off x="3035302" y="4465638"/>
            <a:ext cx="3332163" cy="129540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539" name="Rectangle 2"/>
          <p:cNvSpPr>
            <a:spLocks noGrp="1" noChangeArrowheads="1"/>
          </p:cNvSpPr>
          <p:nvPr>
            <p:ph type="title"/>
          </p:nvPr>
        </p:nvSpPr>
        <p:spPr/>
        <p:txBody>
          <a:bodyPr/>
          <a:lstStyle/>
          <a:p>
            <a:pPr eaLnBrk="1" hangingPunct="1"/>
            <a:r>
              <a:rPr lang="en-US" altLang="en-US"/>
              <a:t>Feature matching</a:t>
            </a:r>
          </a:p>
        </p:txBody>
      </p:sp>
      <p:sp>
        <p:nvSpPr>
          <p:cNvPr id="193540" name="Rectangle 3"/>
          <p:cNvSpPr>
            <a:spLocks noGrp="1" noChangeArrowheads="1"/>
          </p:cNvSpPr>
          <p:nvPr>
            <p:ph type="body" idx="1"/>
          </p:nvPr>
        </p:nvSpPr>
        <p:spPr>
          <a:xfrm>
            <a:off x="1500188" y="1355727"/>
            <a:ext cx="6297612" cy="588963"/>
          </a:xfrm>
        </p:spPr>
        <p:txBody>
          <a:bodyPr/>
          <a:lstStyle/>
          <a:p>
            <a:pPr eaLnBrk="1" hangingPunct="1">
              <a:buFontTx/>
              <a:buNone/>
            </a:pPr>
            <a:r>
              <a:rPr lang="en-US" altLang="en-US" sz="2400"/>
              <a:t>Match features between each pair of images</a:t>
            </a:r>
          </a:p>
        </p:txBody>
      </p:sp>
      <p:grpSp>
        <p:nvGrpSpPr>
          <p:cNvPr id="2" name="Group 548"/>
          <p:cNvGrpSpPr>
            <a:grpSpLocks/>
          </p:cNvGrpSpPr>
          <p:nvPr/>
        </p:nvGrpSpPr>
        <p:grpSpPr bwMode="auto">
          <a:xfrm>
            <a:off x="2413002" y="2395540"/>
            <a:ext cx="4232275" cy="3711575"/>
            <a:chOff x="1300" y="1670"/>
            <a:chExt cx="2049" cy="1800"/>
          </a:xfrm>
        </p:grpSpPr>
        <p:sp>
          <p:nvSpPr>
            <p:cNvPr id="193668" name="Line 547"/>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69" name="Line 546"/>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0" name="Line 545"/>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1" name="Line 544"/>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2" name="Line 5"/>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3" name="Line 6"/>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4" name="Line 7"/>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5" name="Line 8"/>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6" name="Line 10"/>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7" name="Line 15"/>
            <p:cNvSpPr>
              <a:spLocks noChangeShapeType="1"/>
            </p:cNvSpPr>
            <p:nvPr/>
          </p:nvSpPr>
          <p:spPr bwMode="auto">
            <a:xfrm flipH="1">
              <a:off x="1606" y="1892"/>
              <a:ext cx="1029" cy="751"/>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8" name="Line 17"/>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79" name="Line 18"/>
            <p:cNvSpPr>
              <a:spLocks noChangeShapeType="1"/>
            </p:cNvSpPr>
            <p:nvPr/>
          </p:nvSpPr>
          <p:spPr bwMode="auto">
            <a:xfrm>
              <a:off x="1550" y="2699"/>
              <a:ext cx="1363" cy="584"/>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80" name="Line 19"/>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81" name="Line 27"/>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82" name="Line 38"/>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83" name="Line 41"/>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3684" name="Line 43"/>
            <p:cNvSpPr>
              <a:spLocks noChangeShapeType="1"/>
            </p:cNvSpPr>
            <p:nvPr/>
          </p:nvSpPr>
          <p:spPr bwMode="auto">
            <a:xfrm flipH="1">
              <a:off x="1967" y="2365"/>
              <a:ext cx="1140" cy="9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93685" name="Picture 47"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86" name="Picture 48"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87" name="Picture 49"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88" name="Picture 57"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193689" name="Picture 58"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0" name="Picture 59"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1" name="Picture 6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2" name="Picture 63" descr="ekenzie_189471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3" name="Picture 64"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4" name="Picture 6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5" name="Picture 66"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6" name="Picture 6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7" name="Picture 69"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8" name="Picture 73" descr="mrjennings_232990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699" name="Picture 74"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700" name="Picture 75" descr="mscolly_85127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701" name="Picture 78" descr="daryoush_665363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702" name="Picture 79" descr="gauiscaecilius_6683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703" name="Picture 81" descr="mscolly_851276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704" name="Oval 82"/>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05" name="Oval 83"/>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06" name="Oval 84"/>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07" name="Oval 85"/>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08" name="Oval 86"/>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09" name="Oval 87"/>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0" name="Oval 88"/>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1" name="Oval 89"/>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2" name="Oval 90"/>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3" name="Oval 91"/>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4" name="Oval 92"/>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5" name="Oval 93"/>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6" name="Oval 94"/>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7" name="Oval 95"/>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8" name="Oval 96"/>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19" name="Oval 97"/>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0" name="Oval 98"/>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1" name="Oval 99"/>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2" name="Oval 100"/>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3" name="Oval 101"/>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4" name="Oval 102"/>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5" name="Oval 103"/>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6" name="Oval 104"/>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7" name="Oval 105"/>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8" name="Oval 106"/>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29" name="Oval 107"/>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0" name="Oval 108"/>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1" name="Oval 109"/>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2" name="Oval 110"/>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3" name="Oval 111"/>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4" name="Oval 112"/>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5" name="Oval 113"/>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6" name="Oval 114"/>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7" name="Oval 115"/>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8" name="Oval 116"/>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39" name="Oval 117"/>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0" name="Oval 118"/>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1" name="Oval 120"/>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2" name="Oval 142"/>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3" name="Oval 14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4" name="Oval 15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5" name="Oval 158"/>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6" name="Oval 159"/>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7" name="Oval 160"/>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8" name="Oval 161"/>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49" name="Oval 162"/>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0" name="Oval 163"/>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1" name="Oval 164"/>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2" name="Oval 165"/>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3" name="Oval 166"/>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4" name="Oval 167"/>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5" name="Oval 168"/>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6" name="Oval 169"/>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7" name="Oval 170"/>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8" name="Oval 171"/>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59" name="Oval 172"/>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0" name="Oval 173"/>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1" name="Oval 174"/>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2" name="Oval 175"/>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3" name="Oval 176"/>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4" name="Oval 177"/>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5" name="Oval 178"/>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6" name="Oval 209"/>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7" name="Oval 210"/>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8" name="Oval 211"/>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69" name="Oval 212"/>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0" name="Oval 213"/>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1" name="Oval 214"/>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2" name="Oval 215"/>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3" name="Oval 221"/>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4" name="Oval 222"/>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5" name="Oval 223"/>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6" name="Oval 22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7" name="Oval 22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8" name="Oval 22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79" name="Oval 23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0" name="Oval 23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1" name="Oval 23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2" name="Oval 23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3" name="Oval 23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4" name="Oval 23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5" name="Oval 23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6" name="Oval 23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7" name="Oval 265"/>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8" name="Oval 266"/>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89" name="Oval 267"/>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0" name="Oval 268"/>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1" name="Oval 269"/>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2" name="Oval 270"/>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3" name="Oval 271"/>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4" name="Oval 272"/>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5" name="Oval 278"/>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6" name="Oval 279"/>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7" name="Oval 280"/>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8" name="Oval 281"/>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799" name="Oval 282"/>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0" name="Oval 283"/>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1" name="Oval 284"/>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2" name="Oval 285"/>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3" name="Oval 286"/>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4" name="Oval 287"/>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5" name="Oval 288"/>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6" name="Oval 289"/>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7" name="Oval 290"/>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8" name="Oval 291"/>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09" name="Oval 292"/>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10" name="Oval 293"/>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11" name="Oval 294"/>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812" name="Oval 295"/>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grpSp>
        <p:nvGrpSpPr>
          <p:cNvPr id="193542" name="Group 549"/>
          <p:cNvGrpSpPr>
            <a:grpSpLocks/>
          </p:cNvGrpSpPr>
          <p:nvPr/>
        </p:nvGrpSpPr>
        <p:grpSpPr bwMode="auto">
          <a:xfrm>
            <a:off x="2413002" y="2392365"/>
            <a:ext cx="4232275" cy="3711575"/>
            <a:chOff x="1300" y="1670"/>
            <a:chExt cx="2049" cy="1800"/>
          </a:xfrm>
        </p:grpSpPr>
        <p:pic>
          <p:nvPicPr>
            <p:cNvPr id="193543" name="Picture 550" descr="vgasull_234975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4" name="Picture 551"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5" name="Picture 552"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6" name="Picture 553"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193547" name="Picture 554" descr="antmoose_358932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8" name="Picture 555"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9" name="Picture 556"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0" name="Picture 557" descr="ekenzie_189471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1" name="Picture 558"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2" name="Picture 559" descr="gauiscaecilius_6683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3" name="Picture 560" descr="kurtnaks_3126328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4" name="Picture 561"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5" name="Picture 562" descr="kurtnaks_3126825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6" name="Picture 563" descr="mrjennings_232990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7" name="Picture 564"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8" name="Picture 565" descr="mscolly_851276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59" name="Oval 566"/>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0" name="Oval 567"/>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1" name="Oval 568"/>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2" name="Oval 569"/>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3" name="Oval 570"/>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4" name="Oval 571"/>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5" name="Oval 572"/>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6" name="Oval 573"/>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7" name="Oval 574"/>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8" name="Oval 575"/>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69" name="Oval 576"/>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0" name="Oval 577"/>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1" name="Oval 578"/>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2" name="Oval 579"/>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3" name="Oval 580"/>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4" name="Oval 581"/>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5" name="Oval 58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6" name="Oval 583"/>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7" name="Oval 584"/>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8" name="Oval 585"/>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79" name="Oval 586"/>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0" name="Oval 587"/>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1" name="Oval 588"/>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2" name="Oval 589"/>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3" name="Oval 590"/>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4" name="Oval 59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5" name="Oval 592"/>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6" name="Oval 593"/>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7" name="Oval 594"/>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8" name="Oval 595"/>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89" name="Oval 596"/>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0" name="Oval 597"/>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1" name="Oval 598"/>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2" name="Oval 599"/>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3" name="Oval 600"/>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4" name="Oval 601"/>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5" name="Oval 602"/>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6" name="Oval 603"/>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7" name="Oval 60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8" name="Oval 605"/>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599" name="Oval 606"/>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0" name="Oval 607"/>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1" name="Oval 608"/>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2" name="Oval 609"/>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3" name="Oval 610"/>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4" name="Oval 611"/>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5" name="Oval 612"/>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6" name="Oval 613"/>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7" name="Oval 614"/>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8" name="Oval 615"/>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09" name="Oval 616"/>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0" name="Oval 617"/>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1" name="Oval 618"/>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2" name="Oval 619"/>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3" name="Oval 620"/>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4" name="Oval 621"/>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5" name="Oval 622"/>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6" name="Oval 623"/>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7" name="Oval 624"/>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8" name="Oval 625"/>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19" name="Oval 626"/>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0" name="Oval 627"/>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1" name="Oval 628"/>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2" name="Oval 629"/>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3" name="Oval 630"/>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4" name="Oval 631"/>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5" name="Oval 632"/>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6" name="Oval 633"/>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7" name="Oval 634"/>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8" name="Oval 635"/>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29" name="Oval 636"/>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0" name="Oval 637"/>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1" name="Oval 638"/>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2" name="Oval 639"/>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3" name="Oval 640"/>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4" name="Oval 641"/>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5" name="Oval 642"/>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6" name="Oval 643"/>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7" name="Oval 644"/>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8" name="Oval 645"/>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39" name="Oval 646"/>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0" name="Oval 647"/>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1" name="Oval 648"/>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2" name="Oval 649"/>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3" name="Oval 650"/>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4" name="Oval 651"/>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5" name="Oval 652"/>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6" name="Oval 653"/>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7" name="Oval 654"/>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8" name="Oval 655"/>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49" name="Oval 656"/>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0" name="Oval 657"/>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1" name="Oval 658"/>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2" name="Oval 659"/>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3" name="Oval 660"/>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4" name="Oval 661"/>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5" name="Oval 662"/>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6" name="Oval 663"/>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7" name="Oval 664"/>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8" name="Oval 665"/>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59" name="Oval 666"/>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60" name="Oval 667"/>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61" name="Oval 668"/>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62" name="Oval 669"/>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63" name="Oval 670"/>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64" name="Oval 671"/>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65" name="Oval 672"/>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66" name="Oval 673"/>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3667" name="Oval 674"/>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Tree>
    <p:extLst>
      <p:ext uri="{BB962C8B-B14F-4D97-AF65-F5344CB8AC3E}">
        <p14:creationId xmlns:p14="http://schemas.microsoft.com/office/powerpoint/2010/main" val="83123554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95235"/>
                                        </p:tgtEl>
                                        <p:attrNameLst>
                                          <p:attrName>style.visibility</p:attrName>
                                        </p:attrNameLst>
                                      </p:cBhvr>
                                      <p:to>
                                        <p:strVal val="visible"/>
                                      </p:to>
                                    </p:set>
                                    <p:animEffect transition="in" filter="fade">
                                      <p:cBhvr>
                                        <p:cTn id="10" dur="500"/>
                                        <p:tgtEl>
                                          <p:spTgt spid="19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Line 734"/>
          <p:cNvSpPr>
            <a:spLocks noChangeShapeType="1"/>
          </p:cNvSpPr>
          <p:nvPr/>
        </p:nvSpPr>
        <p:spPr bwMode="auto">
          <a:xfrm flipH="1" flipV="1">
            <a:off x="3035302" y="4465638"/>
            <a:ext cx="3332163" cy="129540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63" name="Rectangle 2"/>
          <p:cNvSpPr>
            <a:spLocks noGrp="1" noChangeArrowheads="1"/>
          </p:cNvSpPr>
          <p:nvPr>
            <p:ph type="title"/>
          </p:nvPr>
        </p:nvSpPr>
        <p:spPr/>
        <p:txBody>
          <a:bodyPr/>
          <a:lstStyle/>
          <a:p>
            <a:pPr eaLnBrk="1" hangingPunct="1"/>
            <a:r>
              <a:rPr lang="en-US" altLang="en-US"/>
              <a:t>Feature matching</a:t>
            </a:r>
          </a:p>
        </p:txBody>
      </p:sp>
      <p:grpSp>
        <p:nvGrpSpPr>
          <p:cNvPr id="194564" name="Group 585"/>
          <p:cNvGrpSpPr>
            <a:grpSpLocks/>
          </p:cNvGrpSpPr>
          <p:nvPr/>
        </p:nvGrpSpPr>
        <p:grpSpPr bwMode="auto">
          <a:xfrm>
            <a:off x="2413002" y="2395540"/>
            <a:ext cx="4232275" cy="3711575"/>
            <a:chOff x="1300" y="1670"/>
            <a:chExt cx="2049" cy="1800"/>
          </a:xfrm>
        </p:grpSpPr>
        <p:sp>
          <p:nvSpPr>
            <p:cNvPr id="194712" name="Line 584"/>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13" name="Line 582"/>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14" name="Line 580"/>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15" name="Line 58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16" name="Line 5"/>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17" name="Line 6"/>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18" name="Line 7"/>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19" name="Line 8"/>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20" name="Line 10"/>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21" name="Line 16"/>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22" name="Line 17"/>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23" name="Line 24"/>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24" name="Line 32"/>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725" name="Line 3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94726" name="Picture 39"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7" name="Picture 40"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8" name="Picture 41"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9" name="Picture 4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194730" name="Picture 5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1" name="Picture 5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2" name="Picture 54"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3" name="Picture 55" descr="ekenzie_189471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4" name="Picture 56"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5" name="Picture 57"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6" name="Picture 58" descr="kurtnaks_3126328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7" name="Picture 59"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8" name="Picture 61"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9" name="Picture 65" descr="mrjennings_232990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0" name="Picture 66"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1" name="Picture 67" descr="mscolly_85127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2" name="Picture 70"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3" name="Picture 71"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4" name="Picture 73" descr="mscolly_851276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45" name="Oval 74"/>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46" name="Oval 75"/>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47" name="Oval 76"/>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48" name="Oval 77"/>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49" name="Oval 78"/>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0" name="Oval 79"/>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1" name="Oval 80"/>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2" name="Oval 81"/>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3" name="Oval 82"/>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4" name="Oval 83"/>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5" name="Oval 84"/>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6" name="Oval 85"/>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7" name="Oval 86"/>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8" name="Oval 87"/>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59" name="Oval 88"/>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0" name="Oval 89"/>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1" name="Oval 9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2" name="Oval 91"/>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3" name="Oval 92"/>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4" name="Oval 93"/>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5" name="Oval 94"/>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6" name="Oval 95"/>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7" name="Oval 96"/>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8" name="Oval 97"/>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69" name="Oval 98"/>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0" name="Oval 99"/>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1" name="Oval 100"/>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2" name="Oval 101"/>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3" name="Oval 102"/>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4" name="Oval 103"/>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5" name="Oval 104"/>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6" name="Oval 105"/>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7" name="Oval 106"/>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8" name="Oval 107"/>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79" name="Oval 108"/>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0" name="Oval 109"/>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1" name="Oval 110"/>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2" name="Oval 11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3" name="Oval 13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4" name="Oval 136"/>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5" name="Oval 147"/>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6" name="Oval 150"/>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7" name="Oval 151"/>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8" name="Oval 152"/>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89" name="Oval 153"/>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0" name="Oval 154"/>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1" name="Oval 155"/>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2" name="Oval 156"/>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3" name="Oval 157"/>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4" name="Oval 158"/>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5" name="Oval 159"/>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6" name="Oval 160"/>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7" name="Oval 161"/>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8" name="Oval 162"/>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99" name="Oval 163"/>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0" name="Oval 164"/>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1" name="Oval 165"/>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2" name="Oval 166"/>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3" name="Oval 167"/>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4" name="Oval 168"/>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5" name="Oval 169"/>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6" name="Oval 170"/>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7" name="Oval 201"/>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8" name="Oval 202"/>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09" name="Oval 203"/>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0" name="Oval 204"/>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1" name="Oval 205"/>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2" name="Oval 206"/>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3" name="Oval 207"/>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4" name="Oval 213"/>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5" name="Oval 214"/>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6" name="Oval 215"/>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7" name="Oval 219"/>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8" name="Oval 220"/>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19" name="Oval 221"/>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0" name="Oval 222"/>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1" name="Oval 223"/>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2" name="Oval 224"/>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3" name="Oval 225"/>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4" name="Oval 226"/>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5" name="Oval 227"/>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6" name="Oval 228"/>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7" name="Oval 229"/>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8" name="Oval 257"/>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29" name="Oval 258"/>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0" name="Oval 259"/>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1" name="Oval 260"/>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2" name="Oval 261"/>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3" name="Oval 262"/>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4" name="Oval 263"/>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5" name="Oval 264"/>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6" name="Oval 270"/>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7" name="Oval 271"/>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8" name="Oval 272"/>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39" name="Oval 273"/>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0" name="Oval 274"/>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1" name="Oval 275"/>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2" name="Oval 276"/>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3" name="Oval 277"/>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4" name="Oval 278"/>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5" name="Oval 279"/>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6" name="Oval 280"/>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7" name="Oval 281"/>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8" name="Oval 282"/>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49" name="Oval 283"/>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50" name="Oval 284"/>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51" name="Oval 285"/>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52" name="Oval 286"/>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853" name="Oval 287"/>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194565" name="Rectangle 587"/>
          <p:cNvSpPr>
            <a:spLocks noChangeArrowheads="1"/>
          </p:cNvSpPr>
          <p:nvPr/>
        </p:nvSpPr>
        <p:spPr bwMode="auto">
          <a:xfrm>
            <a:off x="808038" y="1277938"/>
            <a:ext cx="79105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0" fontAlgn="base" latinLnBrk="0" hangingPunct="1">
              <a:lnSpc>
                <a:spcPct val="110000"/>
              </a:lnSpc>
              <a:spcBef>
                <a:spcPts val="600"/>
              </a:spcBef>
              <a:spcAft>
                <a:spcPts val="600"/>
              </a:spcAft>
              <a:buClr>
                <a:srgbClr val="C0504D"/>
              </a:buClr>
              <a:buSzPct val="110000"/>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Refine matching using RANSAC to estimate fundamental matrix between each pair</a:t>
            </a:r>
          </a:p>
        </p:txBody>
      </p:sp>
      <p:grpSp>
        <p:nvGrpSpPr>
          <p:cNvPr id="3" name="Group 588"/>
          <p:cNvGrpSpPr>
            <a:grpSpLocks/>
          </p:cNvGrpSpPr>
          <p:nvPr/>
        </p:nvGrpSpPr>
        <p:grpSpPr bwMode="auto">
          <a:xfrm>
            <a:off x="2413002" y="2392365"/>
            <a:ext cx="4232275" cy="3711575"/>
            <a:chOff x="1300" y="1670"/>
            <a:chExt cx="2049" cy="1800"/>
          </a:xfrm>
        </p:grpSpPr>
        <p:sp>
          <p:nvSpPr>
            <p:cNvPr id="194567" name="Line 589"/>
            <p:cNvSpPr>
              <a:spLocks noChangeShapeType="1"/>
            </p:cNvSpPr>
            <p:nvPr/>
          </p:nvSpPr>
          <p:spPr bwMode="auto">
            <a:xfrm flipH="1">
              <a:off x="3098" y="2354"/>
              <a:ext cx="24" cy="43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68" name="Line 590"/>
            <p:cNvSpPr>
              <a:spLocks noChangeShapeType="1"/>
            </p:cNvSpPr>
            <p:nvPr/>
          </p:nvSpPr>
          <p:spPr bwMode="auto">
            <a:xfrm>
              <a:off x="3074" y="2813"/>
              <a:ext cx="120" cy="43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69" name="Line 591"/>
            <p:cNvSpPr>
              <a:spLocks noChangeShapeType="1"/>
            </p:cNvSpPr>
            <p:nvPr/>
          </p:nvSpPr>
          <p:spPr bwMode="auto">
            <a:xfrm flipV="1">
              <a:off x="2057" y="2273"/>
              <a:ext cx="580" cy="46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0" name="Line 592"/>
            <p:cNvSpPr>
              <a:spLocks noChangeShapeType="1"/>
            </p:cNvSpPr>
            <p:nvPr/>
          </p:nvSpPr>
          <p:spPr bwMode="auto">
            <a:xfrm>
              <a:off x="2638" y="2281"/>
              <a:ext cx="483" cy="4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1" name="Line 593"/>
            <p:cNvSpPr>
              <a:spLocks noChangeShapeType="1"/>
            </p:cNvSpPr>
            <p:nvPr/>
          </p:nvSpPr>
          <p:spPr bwMode="auto">
            <a:xfrm>
              <a:off x="1912" y="1809"/>
              <a:ext cx="166" cy="4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2" name="Line 594"/>
            <p:cNvSpPr>
              <a:spLocks noChangeShapeType="1"/>
            </p:cNvSpPr>
            <p:nvPr/>
          </p:nvSpPr>
          <p:spPr bwMode="auto">
            <a:xfrm>
              <a:off x="1912" y="1809"/>
              <a:ext cx="139" cy="9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3" name="Line 595"/>
            <p:cNvSpPr>
              <a:spLocks noChangeShapeType="1"/>
            </p:cNvSpPr>
            <p:nvPr/>
          </p:nvSpPr>
          <p:spPr bwMode="auto">
            <a:xfrm flipH="1">
              <a:off x="2051" y="2282"/>
              <a:ext cx="27" cy="50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4" name="Line 596"/>
            <p:cNvSpPr>
              <a:spLocks noChangeShapeType="1"/>
            </p:cNvSpPr>
            <p:nvPr/>
          </p:nvSpPr>
          <p:spPr bwMode="auto">
            <a:xfrm>
              <a:off x="1522" y="2615"/>
              <a:ext cx="529" cy="167"/>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5" name="Line 597"/>
            <p:cNvSpPr>
              <a:spLocks noChangeShapeType="1"/>
            </p:cNvSpPr>
            <p:nvPr/>
          </p:nvSpPr>
          <p:spPr bwMode="auto">
            <a:xfrm>
              <a:off x="1522" y="3144"/>
              <a:ext cx="473" cy="194"/>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6" name="Line 598"/>
            <p:cNvSpPr>
              <a:spLocks noChangeShapeType="1"/>
            </p:cNvSpPr>
            <p:nvPr/>
          </p:nvSpPr>
          <p:spPr bwMode="auto">
            <a:xfrm flipH="1">
              <a:off x="1606" y="1892"/>
              <a:ext cx="1029" cy="751"/>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7" name="Line 599"/>
            <p:cNvSpPr>
              <a:spLocks noChangeShapeType="1"/>
            </p:cNvSpPr>
            <p:nvPr/>
          </p:nvSpPr>
          <p:spPr bwMode="auto">
            <a:xfrm>
              <a:off x="2440" y="3227"/>
              <a:ext cx="473" cy="5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8" name="Line 600"/>
            <p:cNvSpPr>
              <a:spLocks noChangeShapeType="1"/>
            </p:cNvSpPr>
            <p:nvPr/>
          </p:nvSpPr>
          <p:spPr bwMode="auto">
            <a:xfrm>
              <a:off x="1550" y="2699"/>
              <a:ext cx="1363" cy="584"/>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79" name="Line 601"/>
            <p:cNvSpPr>
              <a:spLocks noChangeShapeType="1"/>
            </p:cNvSpPr>
            <p:nvPr/>
          </p:nvSpPr>
          <p:spPr bwMode="auto">
            <a:xfrm flipV="1">
              <a:off x="1467" y="2782"/>
              <a:ext cx="556" cy="30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80" name="Line 602"/>
            <p:cNvSpPr>
              <a:spLocks noChangeShapeType="1"/>
            </p:cNvSpPr>
            <p:nvPr/>
          </p:nvSpPr>
          <p:spPr bwMode="auto">
            <a:xfrm flipV="1">
              <a:off x="2440" y="2782"/>
              <a:ext cx="640" cy="44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81" name="Line 603"/>
            <p:cNvSpPr>
              <a:spLocks noChangeShapeType="1"/>
            </p:cNvSpPr>
            <p:nvPr/>
          </p:nvSpPr>
          <p:spPr bwMode="auto">
            <a:xfrm flipV="1">
              <a:off x="2579" y="2004"/>
              <a:ext cx="445" cy="25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82" name="Line 604"/>
            <p:cNvSpPr>
              <a:spLocks noChangeShapeType="1"/>
            </p:cNvSpPr>
            <p:nvPr/>
          </p:nvSpPr>
          <p:spPr bwMode="auto">
            <a:xfrm flipH="1" flipV="1">
              <a:off x="2078" y="2727"/>
              <a:ext cx="529" cy="27"/>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83" name="Line 605"/>
            <p:cNvSpPr>
              <a:spLocks noChangeShapeType="1"/>
            </p:cNvSpPr>
            <p:nvPr/>
          </p:nvSpPr>
          <p:spPr bwMode="auto">
            <a:xfrm flipH="1">
              <a:off x="1967" y="2365"/>
              <a:ext cx="1140" cy="9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194584" name="Picture 606"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 y="3199"/>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5" name="Picture 607"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 y="186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6" name="Picture 608"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 y="300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7" name="Picture 609"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45" y="1670"/>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194588" name="Picture 610"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5" y="2059"/>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9" name="Picture 611"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5" y="311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0" name="Picture 61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1" name="Picture 613" descr="ekenzie_189471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46" y="3088"/>
              <a:ext cx="243"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2" name="Picture 614" descr="ewanmcdowall_6082158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84" y="2615"/>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3" name="Picture 615"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4" name="Picture 616" descr="kurtnaks_31263284"/>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439" y="2476"/>
              <a:ext cx="24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5" name="Picture 617" descr="kurtnaks_3126473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107" y="3088"/>
              <a:ext cx="242"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6" name="Picture 618" descr="kurtnaks_3126825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12" y="1809"/>
              <a:ext cx="36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7" name="Picture 619" descr="mrjennings_2329908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68" y="2588"/>
              <a:ext cx="27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8" name="Picture 620" descr="mrjennings_626244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13" y="2643"/>
              <a:ext cx="36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9" name="Picture 621" descr="mscolly_85127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0" name="Picture 622"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8" y="2226"/>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1" name="Picture 623"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 y="2143"/>
              <a:ext cx="36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2" name="Picture 624" descr="mscolly_851276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12" y="2059"/>
              <a:ext cx="271"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3" name="Oval 625"/>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04" name="Oval 626"/>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05" name="Oval 627"/>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06" name="Oval 628"/>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07" name="Oval 629"/>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08" name="Oval 630"/>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09" name="Oval 631"/>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0" name="Oval 632"/>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1" name="Oval 633"/>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2" name="Oval 634"/>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3" name="Oval 635"/>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4" name="Oval 636"/>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5" name="Oval 637"/>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6" name="Oval 638"/>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7" name="Oval 639"/>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8" name="Oval 640"/>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19" name="Oval 64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0" name="Oval 642"/>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1" name="Oval 643"/>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2" name="Oval 644"/>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3" name="Oval 645"/>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4" name="Oval 646"/>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5" name="Oval 647"/>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6" name="Oval 648"/>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7" name="Oval 649"/>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8" name="Oval 65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29" name="Oval 651"/>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0" name="Oval 652"/>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1" name="Oval 653"/>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2" name="Oval 654"/>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3" name="Oval 655"/>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4" name="Oval 656"/>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5" name="Oval 657"/>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6" name="Oval 658"/>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7" name="Oval 659"/>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8" name="Oval 660"/>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39" name="Oval 661"/>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0" name="Oval 66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1" name="Oval 663"/>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2" name="Oval 66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3" name="Oval 66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4" name="Oval 666"/>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5" name="Oval 667"/>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6" name="Oval 668"/>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7" name="Oval 669"/>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8" name="Oval 670"/>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49" name="Oval 671"/>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0" name="Oval 672"/>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1" name="Oval 673"/>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2" name="Oval 674"/>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3" name="Oval 675"/>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4" name="Oval 676"/>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5" name="Oval 677"/>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6" name="Oval 678"/>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7" name="Oval 679"/>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8" name="Oval 680"/>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59" name="Oval 681"/>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0" name="Oval 682"/>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1" name="Oval 683"/>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2" name="Oval 684"/>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3" name="Oval 685"/>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4" name="Oval 686"/>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5" name="Oval 687"/>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6" name="Oval 688"/>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7" name="Oval 689"/>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8" name="Oval 690"/>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69" name="Oval 691"/>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0" name="Oval 692"/>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1" name="Oval 693"/>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2" name="Oval 694"/>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3" name="Oval 695"/>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4" name="Oval 696"/>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5" name="Oval 69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6" name="Oval 69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7" name="Oval 69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8" name="Oval 70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79" name="Oval 70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0" name="Oval 70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1" name="Oval 70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2" name="Oval 70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3" name="Oval 70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4" name="Oval 70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5" name="Oval 70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6" name="Oval 708"/>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7" name="Oval 709"/>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8" name="Oval 710"/>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89" name="Oval 711"/>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0" name="Oval 712"/>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1" name="Oval 713"/>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2" name="Oval 714"/>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3" name="Oval 715"/>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4" name="Oval 716"/>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5" name="Oval 717"/>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6" name="Oval 718"/>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7" name="Oval 719"/>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8" name="Oval 720"/>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699" name="Oval 721"/>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0" name="Oval 722"/>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1" name="Oval 723"/>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2" name="Oval 724"/>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3" name="Oval 725"/>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4" name="Oval 726"/>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5" name="Oval 727"/>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6" name="Oval 728"/>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7" name="Oval 729"/>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8" name="Oval 730"/>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09" name="Oval 731"/>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10" name="Oval 732"/>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4711" name="Oval 733"/>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Tree>
    <p:extLst>
      <p:ext uri="{BB962C8B-B14F-4D97-AF65-F5344CB8AC3E}">
        <p14:creationId xmlns:p14="http://schemas.microsoft.com/office/powerpoint/2010/main" val="212531833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itle 1"/>
          <p:cNvSpPr>
            <a:spLocks noGrp="1"/>
          </p:cNvSpPr>
          <p:nvPr>
            <p:ph type="title"/>
          </p:nvPr>
        </p:nvSpPr>
        <p:spPr/>
        <p:txBody>
          <a:bodyPr/>
          <a:lstStyle/>
          <a:p>
            <a:pPr eaLnBrk="1" hangingPunct="1"/>
            <a:r>
              <a:rPr lang="en-US" altLang="en-US" sz="3600" dirty="0"/>
              <a:t>Recall: Camera calibration &amp; triangulation</a:t>
            </a:r>
          </a:p>
        </p:txBody>
      </p:sp>
      <p:sp>
        <p:nvSpPr>
          <p:cNvPr id="3" name="Content Placeholder 2"/>
          <p:cNvSpPr>
            <a:spLocks noGrp="1"/>
          </p:cNvSpPr>
          <p:nvPr>
            <p:ph idx="1"/>
          </p:nvPr>
        </p:nvSpPr>
        <p:spPr>
          <a:xfrm>
            <a:off x="152400" y="1600202"/>
            <a:ext cx="8839200" cy="4525963"/>
          </a:xfrm>
        </p:spPr>
        <p:txBody>
          <a:bodyPr/>
          <a:lstStyle/>
          <a:p>
            <a:pPr eaLnBrk="1" hangingPunct="1"/>
            <a:r>
              <a:rPr lang="en-US" altLang="en-US" dirty="0"/>
              <a:t>Suppose we know </a:t>
            </a:r>
            <a:r>
              <a:rPr lang="en-US" altLang="en-US" b="1" dirty="0"/>
              <a:t>3D points </a:t>
            </a:r>
            <a:r>
              <a:rPr lang="en-US" altLang="en-US" dirty="0"/>
              <a:t>and their </a:t>
            </a:r>
            <a:r>
              <a:rPr lang="en-US" altLang="en-US" b="1" dirty="0"/>
              <a:t>matches</a:t>
            </a:r>
            <a:r>
              <a:rPr lang="en-US" altLang="en-US" dirty="0"/>
              <a:t> in an image</a:t>
            </a:r>
          </a:p>
          <a:p>
            <a:pPr lvl="1" eaLnBrk="1" hangingPunct="1"/>
            <a:r>
              <a:rPr lang="en-US" altLang="en-US" dirty="0"/>
              <a:t>How can we compute the </a:t>
            </a:r>
            <a:r>
              <a:rPr lang="en-US" altLang="en-US" b="1" dirty="0"/>
              <a:t>camera parameters</a:t>
            </a:r>
            <a:r>
              <a:rPr lang="en-US" altLang="en-US" dirty="0"/>
              <a:t>?</a:t>
            </a:r>
          </a:p>
          <a:p>
            <a:pPr lvl="1" eaLnBrk="1" hangingPunct="1"/>
            <a:endParaRPr lang="en-US" altLang="en-US" dirty="0"/>
          </a:p>
          <a:p>
            <a:pPr eaLnBrk="1" hangingPunct="1"/>
            <a:r>
              <a:rPr lang="en-US" altLang="en-US" dirty="0"/>
              <a:t>Suppose we know </a:t>
            </a:r>
            <a:r>
              <a:rPr lang="en-US" altLang="en-US" b="1" dirty="0"/>
              <a:t>camera parameters</a:t>
            </a:r>
            <a:r>
              <a:rPr lang="en-US" altLang="en-US" dirty="0"/>
              <a:t> for multiple cameras, each observing a point</a:t>
            </a:r>
          </a:p>
          <a:p>
            <a:pPr lvl="1" eaLnBrk="1" hangingPunct="1"/>
            <a:r>
              <a:rPr lang="en-US" altLang="en-US" dirty="0"/>
              <a:t>How can we compute the </a:t>
            </a:r>
            <a:r>
              <a:rPr lang="en-US" altLang="en-US" b="1" dirty="0"/>
              <a:t>3D location</a:t>
            </a:r>
            <a:r>
              <a:rPr lang="en-US" altLang="en-US" dirty="0"/>
              <a:t> of that point?</a:t>
            </a:r>
          </a:p>
        </p:txBody>
      </p:sp>
    </p:spTree>
    <p:extLst>
      <p:ext uri="{BB962C8B-B14F-4D97-AF65-F5344CB8AC3E}">
        <p14:creationId xmlns:p14="http://schemas.microsoft.com/office/powerpoint/2010/main" val="30403181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r>
              <a:rPr lang="en-US" altLang="en-US"/>
              <a:t>Correspondence estimation</a:t>
            </a:r>
          </a:p>
        </p:txBody>
      </p:sp>
      <p:sp>
        <p:nvSpPr>
          <p:cNvPr id="34819" name="Rectangle 3"/>
          <p:cNvSpPr>
            <a:spLocks noGrp="1" noChangeArrowheads="1"/>
          </p:cNvSpPr>
          <p:nvPr>
            <p:ph type="body" idx="1"/>
          </p:nvPr>
        </p:nvSpPr>
        <p:spPr/>
        <p:txBody>
          <a:bodyPr/>
          <a:lstStyle/>
          <a:p>
            <a:pPr eaLnBrk="1" hangingPunct="1"/>
            <a:r>
              <a:rPr lang="en-US" altLang="en-US" sz="2400"/>
              <a:t>Link up pairwise matches to form connected components of matches across several images</a:t>
            </a:r>
          </a:p>
        </p:txBody>
      </p:sp>
      <p:sp>
        <p:nvSpPr>
          <p:cNvPr id="34824" name="Text Box 8"/>
          <p:cNvSpPr txBox="1">
            <a:spLocks noChangeArrowheads="1"/>
          </p:cNvSpPr>
          <p:nvPr/>
        </p:nvSpPr>
        <p:spPr bwMode="auto">
          <a:xfrm>
            <a:off x="685800" y="5222875"/>
            <a:ext cx="929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Image 1</a:t>
            </a:r>
          </a:p>
        </p:txBody>
      </p:sp>
      <p:sp>
        <p:nvSpPr>
          <p:cNvPr id="34825" name="Text Box 9"/>
          <p:cNvSpPr txBox="1">
            <a:spLocks noChangeArrowheads="1"/>
          </p:cNvSpPr>
          <p:nvPr/>
        </p:nvSpPr>
        <p:spPr bwMode="auto">
          <a:xfrm>
            <a:off x="2895600" y="5222875"/>
            <a:ext cx="929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Image 2</a:t>
            </a:r>
          </a:p>
        </p:txBody>
      </p:sp>
      <p:sp>
        <p:nvSpPr>
          <p:cNvPr id="34826" name="Text Box 10"/>
          <p:cNvSpPr txBox="1">
            <a:spLocks noChangeArrowheads="1"/>
          </p:cNvSpPr>
          <p:nvPr/>
        </p:nvSpPr>
        <p:spPr bwMode="auto">
          <a:xfrm>
            <a:off x="5105400" y="5222875"/>
            <a:ext cx="929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Image 3</a:t>
            </a:r>
          </a:p>
        </p:txBody>
      </p:sp>
      <p:sp>
        <p:nvSpPr>
          <p:cNvPr id="34827" name="Text Box 11"/>
          <p:cNvSpPr txBox="1">
            <a:spLocks noChangeArrowheads="1"/>
          </p:cNvSpPr>
          <p:nvPr/>
        </p:nvSpPr>
        <p:spPr bwMode="auto">
          <a:xfrm>
            <a:off x="7386638" y="5222875"/>
            <a:ext cx="929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Image 4</a:t>
            </a:r>
          </a:p>
        </p:txBody>
      </p:sp>
      <p:pic>
        <p:nvPicPr>
          <p:cNvPr id="34828" name="Picture 12" descr="19654387@N00_126289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968625"/>
            <a:ext cx="16573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9" name="Picture 13" descr="44124324682@N01_172556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5" y="2968625"/>
            <a:ext cx="16573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0" name="Picture 14" descr="ekenzie_189471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968625"/>
            <a:ext cx="1487488"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1" name="Picture 15" descr="kurtnaks_312632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2" y="2968627"/>
            <a:ext cx="147637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4" name="Line 28"/>
          <p:cNvSpPr>
            <a:spLocks noChangeShapeType="1"/>
          </p:cNvSpPr>
          <p:nvPr/>
        </p:nvSpPr>
        <p:spPr bwMode="auto">
          <a:xfrm flipV="1">
            <a:off x="1295400" y="3349625"/>
            <a:ext cx="2133600" cy="914400"/>
          </a:xfrm>
          <a:prstGeom prst="line">
            <a:avLst/>
          </a:prstGeom>
          <a:noFill/>
          <a:ln w="28575">
            <a:solidFill>
              <a:srgbClr val="33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4845" name="Line 29"/>
          <p:cNvSpPr>
            <a:spLocks noChangeShapeType="1"/>
          </p:cNvSpPr>
          <p:nvPr/>
        </p:nvSpPr>
        <p:spPr bwMode="auto">
          <a:xfrm flipV="1">
            <a:off x="3429000" y="3349625"/>
            <a:ext cx="21336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4846" name="Line 30"/>
          <p:cNvSpPr>
            <a:spLocks noChangeShapeType="1"/>
          </p:cNvSpPr>
          <p:nvPr/>
        </p:nvSpPr>
        <p:spPr bwMode="auto">
          <a:xfrm>
            <a:off x="5562600" y="3349625"/>
            <a:ext cx="2438400" cy="7620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4836" name="Oval 20"/>
          <p:cNvSpPr>
            <a:spLocks noChangeArrowheads="1"/>
          </p:cNvSpPr>
          <p:nvPr/>
        </p:nvSpPr>
        <p:spPr bwMode="auto">
          <a:xfrm>
            <a:off x="3352800" y="3273425"/>
            <a:ext cx="152400" cy="152400"/>
          </a:xfrm>
          <a:prstGeom prst="ellipse">
            <a:avLst/>
          </a:prstGeom>
          <a:solidFill>
            <a:srgbClr val="FFE2C5"/>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4837" name="Oval 21"/>
          <p:cNvSpPr>
            <a:spLocks noChangeArrowheads="1"/>
          </p:cNvSpPr>
          <p:nvPr/>
        </p:nvSpPr>
        <p:spPr bwMode="auto">
          <a:xfrm>
            <a:off x="1219200" y="4187825"/>
            <a:ext cx="152400" cy="152400"/>
          </a:xfrm>
          <a:prstGeom prst="ellipse">
            <a:avLst/>
          </a:prstGeom>
          <a:solidFill>
            <a:srgbClr val="00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4839" name="Oval 23"/>
          <p:cNvSpPr>
            <a:spLocks noChangeArrowheads="1"/>
          </p:cNvSpPr>
          <p:nvPr/>
        </p:nvSpPr>
        <p:spPr bwMode="auto">
          <a:xfrm>
            <a:off x="5486400" y="3273425"/>
            <a:ext cx="152400" cy="152400"/>
          </a:xfrm>
          <a:prstGeom prst="ellipse">
            <a:avLst/>
          </a:prstGeom>
          <a:solidFill>
            <a:srgbClr val="0066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34840" name="Oval 24"/>
          <p:cNvSpPr>
            <a:spLocks noChangeArrowheads="1"/>
          </p:cNvSpPr>
          <p:nvPr/>
        </p:nvSpPr>
        <p:spPr bwMode="auto">
          <a:xfrm>
            <a:off x="7924800" y="3349625"/>
            <a:ext cx="152400" cy="152400"/>
          </a:xfrm>
          <a:prstGeom prst="ellipse">
            <a:avLst/>
          </a:prstGeom>
          <a:solidFill>
            <a:srgbClr val="FF99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473553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fade">
                                      <p:cBhvr>
                                        <p:cTn id="7" dur="500"/>
                                        <p:tgtEl>
                                          <p:spTgt spid="348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824"/>
                                        </p:tgtEl>
                                        <p:attrNameLst>
                                          <p:attrName>style.visibility</p:attrName>
                                        </p:attrNameLst>
                                      </p:cBhvr>
                                      <p:to>
                                        <p:strVal val="visible"/>
                                      </p:to>
                                    </p:set>
                                    <p:animEffect transition="in" filter="fade">
                                      <p:cBhvr>
                                        <p:cTn id="12" dur="500"/>
                                        <p:tgtEl>
                                          <p:spTgt spid="348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825"/>
                                        </p:tgtEl>
                                        <p:attrNameLst>
                                          <p:attrName>style.visibility</p:attrName>
                                        </p:attrNameLst>
                                      </p:cBhvr>
                                      <p:to>
                                        <p:strVal val="visible"/>
                                      </p:to>
                                    </p:set>
                                    <p:animEffect transition="in" filter="fade">
                                      <p:cBhvr>
                                        <p:cTn id="15" dur="500"/>
                                        <p:tgtEl>
                                          <p:spTgt spid="348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826"/>
                                        </p:tgtEl>
                                        <p:attrNameLst>
                                          <p:attrName>style.visibility</p:attrName>
                                        </p:attrNameLst>
                                      </p:cBhvr>
                                      <p:to>
                                        <p:strVal val="visible"/>
                                      </p:to>
                                    </p:set>
                                    <p:animEffect transition="in" filter="fade">
                                      <p:cBhvr>
                                        <p:cTn id="18" dur="500"/>
                                        <p:tgtEl>
                                          <p:spTgt spid="348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827"/>
                                        </p:tgtEl>
                                        <p:attrNameLst>
                                          <p:attrName>style.visibility</p:attrName>
                                        </p:attrNameLst>
                                      </p:cBhvr>
                                      <p:to>
                                        <p:strVal val="visible"/>
                                      </p:to>
                                    </p:set>
                                    <p:animEffect transition="in" filter="fade">
                                      <p:cBhvr>
                                        <p:cTn id="21" dur="500"/>
                                        <p:tgtEl>
                                          <p:spTgt spid="34827"/>
                                        </p:tgtEl>
                                      </p:cBhvr>
                                    </p:animEffect>
                                  </p:childTnLst>
                                </p:cTn>
                              </p:par>
                              <p:par>
                                <p:cTn id="22" presetID="10" presetClass="entr" presetSubtype="0" fill="hold" nodeType="withEffect">
                                  <p:stCondLst>
                                    <p:cond delay="0"/>
                                  </p:stCondLst>
                                  <p:childTnLst>
                                    <p:set>
                                      <p:cBhvr>
                                        <p:cTn id="23" dur="1" fill="hold">
                                          <p:stCondLst>
                                            <p:cond delay="0"/>
                                          </p:stCondLst>
                                        </p:cTn>
                                        <p:tgtEl>
                                          <p:spTgt spid="34830"/>
                                        </p:tgtEl>
                                        <p:attrNameLst>
                                          <p:attrName>style.visibility</p:attrName>
                                        </p:attrNameLst>
                                      </p:cBhvr>
                                      <p:to>
                                        <p:strVal val="visible"/>
                                      </p:to>
                                    </p:set>
                                    <p:animEffect transition="in" filter="fade">
                                      <p:cBhvr>
                                        <p:cTn id="24" dur="500"/>
                                        <p:tgtEl>
                                          <p:spTgt spid="34830"/>
                                        </p:tgtEl>
                                      </p:cBhvr>
                                    </p:animEffect>
                                  </p:childTnLst>
                                </p:cTn>
                              </p:par>
                              <p:par>
                                <p:cTn id="25" presetID="10" presetClass="entr" presetSubtype="0" fill="hold" nodeType="withEffect">
                                  <p:stCondLst>
                                    <p:cond delay="0"/>
                                  </p:stCondLst>
                                  <p:childTnLst>
                                    <p:set>
                                      <p:cBhvr>
                                        <p:cTn id="26" dur="1" fill="hold">
                                          <p:stCondLst>
                                            <p:cond delay="0"/>
                                          </p:stCondLst>
                                        </p:cTn>
                                        <p:tgtEl>
                                          <p:spTgt spid="34831"/>
                                        </p:tgtEl>
                                        <p:attrNameLst>
                                          <p:attrName>style.visibility</p:attrName>
                                        </p:attrNameLst>
                                      </p:cBhvr>
                                      <p:to>
                                        <p:strVal val="visible"/>
                                      </p:to>
                                    </p:set>
                                    <p:animEffect transition="in" filter="fade">
                                      <p:cBhvr>
                                        <p:cTn id="27" dur="500"/>
                                        <p:tgtEl>
                                          <p:spTgt spid="34831"/>
                                        </p:tgtEl>
                                      </p:cBhvr>
                                    </p:animEffect>
                                  </p:childTnLst>
                                </p:cTn>
                              </p:par>
                              <p:par>
                                <p:cTn id="28" presetID="10" presetClass="entr" presetSubtype="0" fill="hold" nodeType="withEffect">
                                  <p:stCondLst>
                                    <p:cond delay="0"/>
                                  </p:stCondLst>
                                  <p:childTnLst>
                                    <p:set>
                                      <p:cBhvr>
                                        <p:cTn id="29" dur="1" fill="hold">
                                          <p:stCondLst>
                                            <p:cond delay="0"/>
                                          </p:stCondLst>
                                        </p:cTn>
                                        <p:tgtEl>
                                          <p:spTgt spid="34828"/>
                                        </p:tgtEl>
                                        <p:attrNameLst>
                                          <p:attrName>style.visibility</p:attrName>
                                        </p:attrNameLst>
                                      </p:cBhvr>
                                      <p:to>
                                        <p:strVal val="visible"/>
                                      </p:to>
                                    </p:set>
                                    <p:animEffect transition="in" filter="fade">
                                      <p:cBhvr>
                                        <p:cTn id="30" dur="500"/>
                                        <p:tgtEl>
                                          <p:spTgt spid="34828"/>
                                        </p:tgtEl>
                                      </p:cBhvr>
                                    </p:animEffect>
                                  </p:childTnLst>
                                </p:cTn>
                              </p:par>
                              <p:par>
                                <p:cTn id="31" presetID="10" presetClass="entr" presetSubtype="0" fill="hold" nodeType="withEffect">
                                  <p:stCondLst>
                                    <p:cond delay="0"/>
                                  </p:stCondLst>
                                  <p:childTnLst>
                                    <p:set>
                                      <p:cBhvr>
                                        <p:cTn id="32" dur="1" fill="hold">
                                          <p:stCondLst>
                                            <p:cond delay="0"/>
                                          </p:stCondLst>
                                        </p:cTn>
                                        <p:tgtEl>
                                          <p:spTgt spid="34829"/>
                                        </p:tgtEl>
                                        <p:attrNameLst>
                                          <p:attrName>style.visibility</p:attrName>
                                        </p:attrNameLst>
                                      </p:cBhvr>
                                      <p:to>
                                        <p:strVal val="visible"/>
                                      </p:to>
                                    </p:set>
                                    <p:animEffect transition="in" filter="fade">
                                      <p:cBhvr>
                                        <p:cTn id="33" dur="500"/>
                                        <p:tgtEl>
                                          <p:spTgt spid="3482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4837"/>
                                        </p:tgtEl>
                                        <p:attrNameLst>
                                          <p:attrName>style.visibility</p:attrName>
                                        </p:attrNameLst>
                                      </p:cBhvr>
                                      <p:to>
                                        <p:strVal val="visible"/>
                                      </p:to>
                                    </p:set>
                                    <p:animEffect transition="in" filter="fade">
                                      <p:cBhvr>
                                        <p:cTn id="38" dur="500"/>
                                        <p:tgtEl>
                                          <p:spTgt spid="348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4836"/>
                                        </p:tgtEl>
                                        <p:attrNameLst>
                                          <p:attrName>style.visibility</p:attrName>
                                        </p:attrNameLst>
                                      </p:cBhvr>
                                      <p:to>
                                        <p:strVal val="visible"/>
                                      </p:to>
                                    </p:set>
                                    <p:animEffect transition="in" filter="fade">
                                      <p:cBhvr>
                                        <p:cTn id="41" dur="500"/>
                                        <p:tgtEl>
                                          <p:spTgt spid="348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839"/>
                                        </p:tgtEl>
                                        <p:attrNameLst>
                                          <p:attrName>style.visibility</p:attrName>
                                        </p:attrNameLst>
                                      </p:cBhvr>
                                      <p:to>
                                        <p:strVal val="visible"/>
                                      </p:to>
                                    </p:set>
                                    <p:animEffect transition="in" filter="fade">
                                      <p:cBhvr>
                                        <p:cTn id="44" dur="500"/>
                                        <p:tgtEl>
                                          <p:spTgt spid="348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4840"/>
                                        </p:tgtEl>
                                        <p:attrNameLst>
                                          <p:attrName>style.visibility</p:attrName>
                                        </p:attrNameLst>
                                      </p:cBhvr>
                                      <p:to>
                                        <p:strVal val="visible"/>
                                      </p:to>
                                    </p:set>
                                    <p:animEffect transition="in" filter="fade">
                                      <p:cBhvr>
                                        <p:cTn id="47" dur="500"/>
                                        <p:tgtEl>
                                          <p:spTgt spid="348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844"/>
                                        </p:tgtEl>
                                        <p:attrNameLst>
                                          <p:attrName>style.visibility</p:attrName>
                                        </p:attrNameLst>
                                      </p:cBhvr>
                                      <p:to>
                                        <p:strVal val="visible"/>
                                      </p:to>
                                    </p:set>
                                    <p:animEffect transition="in" filter="fade">
                                      <p:cBhvr>
                                        <p:cTn id="52" dur="500"/>
                                        <p:tgtEl>
                                          <p:spTgt spid="3484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845"/>
                                        </p:tgtEl>
                                        <p:attrNameLst>
                                          <p:attrName>style.visibility</p:attrName>
                                        </p:attrNameLst>
                                      </p:cBhvr>
                                      <p:to>
                                        <p:strVal val="visible"/>
                                      </p:to>
                                    </p:set>
                                    <p:animEffect transition="in" filter="fade">
                                      <p:cBhvr>
                                        <p:cTn id="57" dur="500"/>
                                        <p:tgtEl>
                                          <p:spTgt spid="3484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846"/>
                                        </p:tgtEl>
                                        <p:attrNameLst>
                                          <p:attrName>style.visibility</p:attrName>
                                        </p:attrNameLst>
                                      </p:cBhvr>
                                      <p:to>
                                        <p:strVal val="visible"/>
                                      </p:to>
                                    </p:set>
                                    <p:animEffect transition="in" filter="fade">
                                      <p:cBhvr>
                                        <p:cTn id="62" dur="500"/>
                                        <p:tgtEl>
                                          <p:spTgt spid="3484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mph" presetSubtype="2" fill="hold" nodeType="clickEffect">
                                  <p:stCondLst>
                                    <p:cond delay="0"/>
                                  </p:stCondLst>
                                  <p:childTnLst>
                                    <p:animClr clrSpc="rgb" dir="cw">
                                      <p:cBhvr>
                                        <p:cTn id="66" dur="500" fill="hold"/>
                                        <p:tgtEl>
                                          <p:spTgt spid="34837"/>
                                        </p:tgtEl>
                                        <p:attrNameLst>
                                          <p:attrName>fillcolor</p:attrName>
                                        </p:attrNameLst>
                                      </p:cBhvr>
                                      <p:to>
                                        <a:srgbClr val="FF0101"/>
                                      </p:to>
                                    </p:animClr>
                                    <p:set>
                                      <p:cBhvr>
                                        <p:cTn id="67" dur="500" fill="hold"/>
                                        <p:tgtEl>
                                          <p:spTgt spid="34837"/>
                                        </p:tgtEl>
                                        <p:attrNameLst>
                                          <p:attrName>fill.type</p:attrName>
                                        </p:attrNameLst>
                                      </p:cBhvr>
                                      <p:to>
                                        <p:strVal val="solid"/>
                                      </p:to>
                                    </p:set>
                                    <p:set>
                                      <p:cBhvr>
                                        <p:cTn id="68" dur="500" fill="hold"/>
                                        <p:tgtEl>
                                          <p:spTgt spid="34837"/>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34836"/>
                                        </p:tgtEl>
                                        <p:attrNameLst>
                                          <p:attrName>fillcolor</p:attrName>
                                        </p:attrNameLst>
                                      </p:cBhvr>
                                      <p:to>
                                        <a:srgbClr val="FF0101"/>
                                      </p:to>
                                    </p:animClr>
                                    <p:set>
                                      <p:cBhvr>
                                        <p:cTn id="71" dur="500" fill="hold"/>
                                        <p:tgtEl>
                                          <p:spTgt spid="34836"/>
                                        </p:tgtEl>
                                        <p:attrNameLst>
                                          <p:attrName>fill.type</p:attrName>
                                        </p:attrNameLst>
                                      </p:cBhvr>
                                      <p:to>
                                        <p:strVal val="solid"/>
                                      </p:to>
                                    </p:set>
                                    <p:set>
                                      <p:cBhvr>
                                        <p:cTn id="72" dur="500" fill="hold"/>
                                        <p:tgtEl>
                                          <p:spTgt spid="34836"/>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500" fill="hold"/>
                                        <p:tgtEl>
                                          <p:spTgt spid="34839"/>
                                        </p:tgtEl>
                                        <p:attrNameLst>
                                          <p:attrName>fillcolor</p:attrName>
                                        </p:attrNameLst>
                                      </p:cBhvr>
                                      <p:to>
                                        <a:srgbClr val="FF0101"/>
                                      </p:to>
                                    </p:animClr>
                                    <p:set>
                                      <p:cBhvr>
                                        <p:cTn id="75" dur="500" fill="hold"/>
                                        <p:tgtEl>
                                          <p:spTgt spid="34839"/>
                                        </p:tgtEl>
                                        <p:attrNameLst>
                                          <p:attrName>fill.type</p:attrName>
                                        </p:attrNameLst>
                                      </p:cBhvr>
                                      <p:to>
                                        <p:strVal val="solid"/>
                                      </p:to>
                                    </p:set>
                                    <p:set>
                                      <p:cBhvr>
                                        <p:cTn id="76" dur="500" fill="hold"/>
                                        <p:tgtEl>
                                          <p:spTgt spid="34839"/>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500" fill="hold"/>
                                        <p:tgtEl>
                                          <p:spTgt spid="34840"/>
                                        </p:tgtEl>
                                        <p:attrNameLst>
                                          <p:attrName>fillcolor</p:attrName>
                                        </p:attrNameLst>
                                      </p:cBhvr>
                                      <p:to>
                                        <a:srgbClr val="FF0101"/>
                                      </p:to>
                                    </p:animClr>
                                    <p:set>
                                      <p:cBhvr>
                                        <p:cTn id="79" dur="500" fill="hold"/>
                                        <p:tgtEl>
                                          <p:spTgt spid="34840"/>
                                        </p:tgtEl>
                                        <p:attrNameLst>
                                          <p:attrName>fill.type</p:attrName>
                                        </p:attrNameLst>
                                      </p:cBhvr>
                                      <p:to>
                                        <p:strVal val="solid"/>
                                      </p:to>
                                    </p:set>
                                    <p:set>
                                      <p:cBhvr>
                                        <p:cTn id="80" dur="500" fill="hold"/>
                                        <p:tgtEl>
                                          <p:spTgt spid="34840"/>
                                        </p:tgtEl>
                                        <p:attrNameLst>
                                          <p:attrName>fill.on</p:attrName>
                                        </p:attrNameLst>
                                      </p:cBhvr>
                                      <p:to>
                                        <p:strVal val="true"/>
                                      </p:to>
                                    </p:set>
                                  </p:childTnLst>
                                </p:cTn>
                              </p:par>
                              <p:par>
                                <p:cTn id="81" presetID="7" presetClass="emph" presetSubtype="2" fill="hold" nodeType="withEffect">
                                  <p:stCondLst>
                                    <p:cond delay="0"/>
                                  </p:stCondLst>
                                  <p:childTnLst>
                                    <p:animClr clrSpc="rgb" dir="cw">
                                      <p:cBhvr>
                                        <p:cTn id="82" dur="500" fill="hold"/>
                                        <p:tgtEl>
                                          <p:spTgt spid="34844"/>
                                        </p:tgtEl>
                                        <p:attrNameLst>
                                          <p:attrName>stroke.color</p:attrName>
                                        </p:attrNameLst>
                                      </p:cBhvr>
                                      <p:to>
                                        <a:srgbClr val="3366FF"/>
                                      </p:to>
                                    </p:animClr>
                                    <p:set>
                                      <p:cBhvr>
                                        <p:cTn id="83" dur="500" fill="hold"/>
                                        <p:tgtEl>
                                          <p:spTgt spid="34844"/>
                                        </p:tgtEl>
                                        <p:attrNameLst>
                                          <p:attrName>stroke.on</p:attrName>
                                        </p:attrNameLst>
                                      </p:cBhvr>
                                      <p:to>
                                        <p:strVal val="true"/>
                                      </p:to>
                                    </p:set>
                                  </p:childTnLst>
                                </p:cTn>
                              </p:par>
                              <p:par>
                                <p:cTn id="84" presetID="7" presetClass="emph" presetSubtype="2" fill="hold" nodeType="withEffect">
                                  <p:stCondLst>
                                    <p:cond delay="0"/>
                                  </p:stCondLst>
                                  <p:childTnLst>
                                    <p:animClr clrSpc="rgb" dir="cw">
                                      <p:cBhvr>
                                        <p:cTn id="85" dur="500" fill="hold"/>
                                        <p:tgtEl>
                                          <p:spTgt spid="34845"/>
                                        </p:tgtEl>
                                        <p:attrNameLst>
                                          <p:attrName>stroke.color</p:attrName>
                                        </p:attrNameLst>
                                      </p:cBhvr>
                                      <p:to>
                                        <a:srgbClr val="3366FF"/>
                                      </p:to>
                                    </p:animClr>
                                    <p:set>
                                      <p:cBhvr>
                                        <p:cTn id="86" dur="500" fill="hold"/>
                                        <p:tgtEl>
                                          <p:spTgt spid="34845"/>
                                        </p:tgtEl>
                                        <p:attrNameLst>
                                          <p:attrName>stroke.on</p:attrName>
                                        </p:attrNameLst>
                                      </p:cBhvr>
                                      <p:to>
                                        <p:strVal val="true"/>
                                      </p:to>
                                    </p:set>
                                  </p:childTnLst>
                                </p:cTn>
                              </p:par>
                              <p:par>
                                <p:cTn id="87" presetID="7" presetClass="emph" presetSubtype="2" fill="hold" nodeType="withEffect">
                                  <p:stCondLst>
                                    <p:cond delay="0"/>
                                  </p:stCondLst>
                                  <p:childTnLst>
                                    <p:animClr clrSpc="rgb" dir="cw">
                                      <p:cBhvr>
                                        <p:cTn id="88" dur="500" fill="hold"/>
                                        <p:tgtEl>
                                          <p:spTgt spid="34846"/>
                                        </p:tgtEl>
                                        <p:attrNameLst>
                                          <p:attrName>stroke.color</p:attrName>
                                        </p:attrNameLst>
                                      </p:cBhvr>
                                      <p:to>
                                        <a:srgbClr val="3366FF"/>
                                      </p:to>
                                    </p:animClr>
                                    <p:set>
                                      <p:cBhvr>
                                        <p:cTn id="89" dur="500" fill="hold"/>
                                        <p:tgtEl>
                                          <p:spTgt spid="3484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34824" grpId="0"/>
      <p:bldP spid="34825" grpId="0"/>
      <p:bldP spid="34826" grpId="0"/>
      <p:bldP spid="34827" grpId="0"/>
      <p:bldP spid="34844" grpId="0" animBg="1"/>
      <p:bldP spid="34845" grpId="0" animBg="1"/>
      <p:bldP spid="34846" grpId="0" animBg="1"/>
      <p:bldP spid="34836" grpId="0" animBg="1"/>
      <p:bldP spid="34837" grpId="0" animBg="1"/>
      <p:bldP spid="34839" grpId="0" animBg="1"/>
      <p:bldP spid="348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a:xfrm>
            <a:off x="457200" y="-79375"/>
            <a:ext cx="8229600" cy="1143000"/>
          </a:xfrm>
        </p:spPr>
        <p:txBody>
          <a:bodyPr/>
          <a:lstStyle/>
          <a:p>
            <a:pPr eaLnBrk="1" hangingPunct="1"/>
            <a:r>
              <a:rPr lang="en-US" altLang="en-US"/>
              <a:t>The story so far…</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5" y="5202238"/>
            <a:ext cx="4994275"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652" y="1484315"/>
            <a:ext cx="488632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2030415" y="3352802"/>
            <a:ext cx="4873625" cy="1128713"/>
            <a:chOff x="3277147" y="1466148"/>
            <a:chExt cx="2650982" cy="614197"/>
          </a:xfrm>
        </p:grpSpPr>
        <p:pic>
          <p:nvPicPr>
            <p:cNvPr id="1966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147" y="1466148"/>
              <a:ext cx="2650982" cy="614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6621" name="Group 6"/>
            <p:cNvGrpSpPr>
              <a:grpSpLocks/>
            </p:cNvGrpSpPr>
            <p:nvPr/>
          </p:nvGrpSpPr>
          <p:grpSpPr bwMode="auto">
            <a:xfrm>
              <a:off x="3489126" y="1559989"/>
              <a:ext cx="2210304" cy="402080"/>
              <a:chOff x="2389632" y="2168652"/>
              <a:chExt cx="4415028" cy="803148"/>
            </a:xfrm>
          </p:grpSpPr>
          <p:sp>
            <p:nvSpPr>
              <p:cNvPr id="9" name="Oval 8"/>
              <p:cNvSpPr/>
              <p:nvPr/>
            </p:nvSpPr>
            <p:spPr>
              <a:xfrm>
                <a:off x="2388795" y="2362548"/>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p:cNvSpPr/>
              <p:nvPr/>
            </p:nvSpPr>
            <p:spPr>
              <a:xfrm>
                <a:off x="2392245" y="2788752"/>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2913148" y="2819811"/>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p:cNvSpPr/>
              <p:nvPr/>
            </p:nvSpPr>
            <p:spPr>
              <a:xfrm>
                <a:off x="2907974" y="2376352"/>
                <a:ext cx="77617"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l 12"/>
              <p:cNvSpPr/>
              <p:nvPr/>
            </p:nvSpPr>
            <p:spPr>
              <a:xfrm>
                <a:off x="2590603" y="2210702"/>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l 13"/>
              <p:cNvSpPr/>
              <p:nvPr/>
            </p:nvSpPr>
            <p:spPr>
              <a:xfrm>
                <a:off x="3114955" y="2224506"/>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l 14"/>
              <p:cNvSpPr/>
              <p:nvPr/>
            </p:nvSpPr>
            <p:spPr>
              <a:xfrm>
                <a:off x="3123579" y="2667965"/>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l 15"/>
              <p:cNvSpPr/>
              <p:nvPr/>
            </p:nvSpPr>
            <p:spPr>
              <a:xfrm>
                <a:off x="4236104" y="2317684"/>
                <a:ext cx="75893" cy="776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p:cNvSpPr/>
              <p:nvPr/>
            </p:nvSpPr>
            <p:spPr>
              <a:xfrm>
                <a:off x="4230929" y="2757692"/>
                <a:ext cx="77619"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p:cNvSpPr/>
              <p:nvPr/>
            </p:nvSpPr>
            <p:spPr>
              <a:xfrm>
                <a:off x="4620743" y="2890558"/>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4620743" y="2443647"/>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p:cNvSpPr/>
              <p:nvPr/>
            </p:nvSpPr>
            <p:spPr>
              <a:xfrm>
                <a:off x="4989860" y="2322860"/>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l 20"/>
              <p:cNvSpPr/>
              <p:nvPr/>
            </p:nvSpPr>
            <p:spPr>
              <a:xfrm>
                <a:off x="4996759" y="2766321"/>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p:cNvSpPr/>
              <p:nvPr/>
            </p:nvSpPr>
            <p:spPr>
              <a:xfrm>
                <a:off x="4620743" y="2196897"/>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6028216" y="2272820"/>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6285218" y="2447098"/>
                <a:ext cx="75893" cy="776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6285218" y="2895735"/>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6014417" y="2716280"/>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p:cNvSpPr/>
              <p:nvPr/>
            </p:nvSpPr>
            <p:spPr>
              <a:xfrm>
                <a:off x="6728503" y="2797380"/>
                <a:ext cx="75893"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6723329" y="2357371"/>
                <a:ext cx="75893" cy="7764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6471502" y="2169289"/>
                <a:ext cx="77617" cy="759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30" name="Down Arrow 29"/>
          <p:cNvSpPr/>
          <p:nvPr/>
        </p:nvSpPr>
        <p:spPr>
          <a:xfrm>
            <a:off x="4114802" y="2720975"/>
            <a:ext cx="663575" cy="514350"/>
          </a:xfrm>
          <a:prstGeom prst="downArrow">
            <a:avLst>
              <a:gd name="adj1" fmla="val 50000"/>
              <a:gd name="adj2" fmla="val 58889"/>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Down Arrow 30"/>
          <p:cNvSpPr/>
          <p:nvPr/>
        </p:nvSpPr>
        <p:spPr>
          <a:xfrm>
            <a:off x="4152902" y="4598988"/>
            <a:ext cx="663575" cy="514350"/>
          </a:xfrm>
          <a:prstGeom prst="downArrow">
            <a:avLst>
              <a:gd name="adj1" fmla="val 50000"/>
              <a:gd name="adj2" fmla="val 58889"/>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TextBox 31"/>
          <p:cNvSpPr txBox="1">
            <a:spLocks noChangeArrowheads="1"/>
          </p:cNvSpPr>
          <p:nvPr/>
        </p:nvSpPr>
        <p:spPr bwMode="auto">
          <a:xfrm>
            <a:off x="4903790" y="2789238"/>
            <a:ext cx="2039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Feature detection</a:t>
            </a:r>
          </a:p>
        </p:txBody>
      </p:sp>
      <p:sp>
        <p:nvSpPr>
          <p:cNvPr id="33" name="TextBox 32"/>
          <p:cNvSpPr txBox="1">
            <a:spLocks noChangeArrowheads="1"/>
          </p:cNvSpPr>
          <p:nvPr/>
        </p:nvSpPr>
        <p:spPr bwMode="auto">
          <a:xfrm>
            <a:off x="4906965" y="4656138"/>
            <a:ext cx="3119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0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Matching + track generation</a:t>
            </a:r>
          </a:p>
        </p:txBody>
      </p:sp>
      <p:sp>
        <p:nvSpPr>
          <p:cNvPr id="196618" name="TextBox 33"/>
          <p:cNvSpPr txBox="1">
            <a:spLocks noChangeArrowheads="1"/>
          </p:cNvSpPr>
          <p:nvPr/>
        </p:nvSpPr>
        <p:spPr bwMode="auto">
          <a:xfrm>
            <a:off x="3578225" y="1028702"/>
            <a:ext cx="1797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Input images</a:t>
            </a:r>
          </a:p>
        </p:txBody>
      </p:sp>
      <p:sp>
        <p:nvSpPr>
          <p:cNvPr id="35" name="TextBox 34"/>
          <p:cNvSpPr txBox="1">
            <a:spLocks noChangeArrowheads="1"/>
          </p:cNvSpPr>
          <p:nvPr/>
        </p:nvSpPr>
        <p:spPr bwMode="auto">
          <a:xfrm>
            <a:off x="2084390" y="6350002"/>
            <a:ext cx="4759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Images with feature correspondence</a:t>
            </a:r>
          </a:p>
        </p:txBody>
      </p:sp>
    </p:spTree>
    <p:extLst>
      <p:ext uri="{BB962C8B-B14F-4D97-AF65-F5344CB8AC3E}">
        <p14:creationId xmlns:p14="http://schemas.microsoft.com/office/powerpoint/2010/main" val="268029911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388" y="2035175"/>
            <a:ext cx="3059112"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5" name="Content Placeholder 5"/>
          <p:cNvSpPr>
            <a:spLocks noGrp="1"/>
          </p:cNvSpPr>
          <p:nvPr>
            <p:ph idx="1"/>
          </p:nvPr>
        </p:nvSpPr>
        <p:spPr>
          <a:xfrm>
            <a:off x="3817938" y="1793877"/>
            <a:ext cx="4868862" cy="4595813"/>
          </a:xfrm>
        </p:spPr>
        <p:txBody>
          <a:bodyPr/>
          <a:lstStyle/>
          <a:p>
            <a:pPr eaLnBrk="1" hangingPunct="1"/>
            <a:r>
              <a:rPr lang="en-US" altLang="en-US"/>
              <a:t>Next step:</a:t>
            </a:r>
          </a:p>
          <a:p>
            <a:pPr lvl="1" eaLnBrk="1" hangingPunct="1"/>
            <a:r>
              <a:rPr lang="en-US" altLang="en-US"/>
              <a:t>Use structure from motion to solve for geometry (cameras and points)</a:t>
            </a:r>
          </a:p>
          <a:p>
            <a:pPr lvl="1" eaLnBrk="1" hangingPunct="1"/>
            <a:endParaRPr lang="en-US" altLang="en-US"/>
          </a:p>
          <a:p>
            <a:pPr eaLnBrk="1" hangingPunct="1"/>
            <a:r>
              <a:rPr lang="en-US" altLang="en-US"/>
              <a:t>First: what are cameras and points?</a:t>
            </a:r>
          </a:p>
        </p:txBody>
      </p:sp>
      <p:sp>
        <p:nvSpPr>
          <p:cNvPr id="197636" name="Title 1"/>
          <p:cNvSpPr txBox="1">
            <a:spLocks/>
          </p:cNvSpPr>
          <p:nvPr/>
        </p:nvSpPr>
        <p:spPr bwMode="auto">
          <a:xfrm>
            <a:off x="457200" y="-793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4400" b="0" i="0" u="none" strike="noStrike" kern="1200" cap="none" spc="0" normalizeH="0" baseline="0" noProof="0">
                <a:ln>
                  <a:noFill/>
                </a:ln>
                <a:solidFill>
                  <a:srgbClr val="3333FF"/>
                </a:solidFill>
                <a:effectLst/>
                <a:uLnTx/>
                <a:uFillTx/>
                <a:latin typeface="Calibri" panose="020F0502020204030204" pitchFamily="34" charset="0"/>
                <a:ea typeface="+mn-ea"/>
                <a:cs typeface="Arial" panose="020B0604020202020204" pitchFamily="34" charset="0"/>
              </a:rPr>
              <a:t>The story so far…</a:t>
            </a:r>
          </a:p>
        </p:txBody>
      </p:sp>
    </p:spTree>
    <p:extLst>
      <p:ext uri="{BB962C8B-B14F-4D97-AF65-F5344CB8AC3E}">
        <p14:creationId xmlns:p14="http://schemas.microsoft.com/office/powerpoint/2010/main" val="10018193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325" y="3211513"/>
            <a:ext cx="3190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477" y="3635377"/>
            <a:ext cx="4794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752" y="4364038"/>
            <a:ext cx="379413"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1" name="Title 1"/>
          <p:cNvSpPr>
            <a:spLocks noGrp="1"/>
          </p:cNvSpPr>
          <p:nvPr>
            <p:ph type="title"/>
          </p:nvPr>
        </p:nvSpPr>
        <p:spPr/>
        <p:txBody>
          <a:bodyPr/>
          <a:lstStyle/>
          <a:p>
            <a:pPr eaLnBrk="1" hangingPunct="1"/>
            <a:r>
              <a:rPr lang="en-US" altLang="en-US" dirty="0"/>
              <a:t>Review: Points and cameras</a:t>
            </a:r>
          </a:p>
        </p:txBody>
      </p:sp>
      <p:sp>
        <p:nvSpPr>
          <p:cNvPr id="3" name="Content Placeholder 2"/>
          <p:cNvSpPr>
            <a:spLocks noGrp="1"/>
          </p:cNvSpPr>
          <p:nvPr>
            <p:ph idx="1"/>
          </p:nvPr>
        </p:nvSpPr>
        <p:spPr>
          <a:xfrm>
            <a:off x="217488" y="1600202"/>
            <a:ext cx="8469312" cy="4525963"/>
          </a:xfrm>
        </p:spPr>
        <p:txBody>
          <a:bodyPr rtlCol="0">
            <a:normAutofit/>
          </a:bodyPr>
          <a:lstStyle/>
          <a:p>
            <a:pPr eaLnBrk="1" fontAlgn="auto" hangingPunct="1">
              <a:spcAft>
                <a:spcPts val="0"/>
              </a:spcAft>
              <a:defRPr/>
            </a:pPr>
            <a:r>
              <a:rPr lang="en-US" dirty="0"/>
              <a:t>Point: 3D position in space (      )</a:t>
            </a:r>
          </a:p>
          <a:p>
            <a:pPr eaLnBrk="1" fontAlgn="auto" hangingPunct="1">
              <a:spcAft>
                <a:spcPts val="0"/>
              </a:spcAft>
              <a:defRPr/>
            </a:pPr>
            <a:endParaRPr lang="en-US" dirty="0"/>
          </a:p>
          <a:p>
            <a:pPr eaLnBrk="1" fontAlgn="auto" hangingPunct="1">
              <a:spcAft>
                <a:spcPts val="0"/>
              </a:spcAft>
              <a:defRPr/>
            </a:pPr>
            <a:r>
              <a:rPr lang="en-US" dirty="0"/>
              <a:t>Camera (     ): </a:t>
            </a:r>
          </a:p>
          <a:p>
            <a:pPr lvl="1" eaLnBrk="1" fontAlgn="auto" hangingPunct="1">
              <a:spcAft>
                <a:spcPts val="0"/>
              </a:spcAft>
              <a:defRPr/>
            </a:pPr>
            <a:r>
              <a:rPr lang="en-US" dirty="0"/>
              <a:t>A 3D position (     )</a:t>
            </a:r>
          </a:p>
          <a:p>
            <a:pPr lvl="1" eaLnBrk="1" fontAlgn="auto" hangingPunct="1">
              <a:spcAft>
                <a:spcPts val="0"/>
              </a:spcAft>
              <a:defRPr/>
            </a:pPr>
            <a:r>
              <a:rPr lang="en-US" dirty="0"/>
              <a:t>A 3D orientation (      )</a:t>
            </a:r>
          </a:p>
          <a:p>
            <a:pPr lvl="1" eaLnBrk="1" fontAlgn="auto" hangingPunct="1">
              <a:spcAft>
                <a:spcPts val="0"/>
              </a:spcAft>
              <a:defRPr/>
            </a:pPr>
            <a:r>
              <a:rPr lang="en-US" dirty="0"/>
              <a:t>Intrinsic parameters                                                 (</a:t>
            </a:r>
            <a:r>
              <a:rPr lang="en-US" b="1" dirty="0"/>
              <a:t>focal length</a:t>
            </a:r>
            <a:r>
              <a:rPr lang="en-US" dirty="0"/>
              <a:t>, aspect ratio, …)</a:t>
            </a:r>
          </a:p>
          <a:p>
            <a:pPr lvl="1" eaLnBrk="1" fontAlgn="auto" hangingPunct="1">
              <a:spcAft>
                <a:spcPts val="0"/>
              </a:spcAft>
              <a:defRPr/>
            </a:pPr>
            <a:r>
              <a:rPr lang="en-US" dirty="0"/>
              <a:t>7 parameters (3+3+1) in total</a:t>
            </a:r>
          </a:p>
          <a:p>
            <a:pPr marL="971550" lvl="1" indent="-514350" eaLnBrk="1" fontAlgn="auto" hangingPunct="1">
              <a:spcAft>
                <a:spcPts val="0"/>
              </a:spcAft>
              <a:buNone/>
              <a:defRPr/>
            </a:pPr>
            <a:endParaRPr lang="en-US" dirty="0"/>
          </a:p>
        </p:txBody>
      </p:sp>
      <p:pic>
        <p:nvPicPr>
          <p:cNvPr id="19866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213" y="1668463"/>
            <a:ext cx="55245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4"/>
          <p:cNvSpPr>
            <a:spLocks noChangeArrowheads="1"/>
          </p:cNvSpPr>
          <p:nvPr/>
        </p:nvSpPr>
        <p:spPr bwMode="auto">
          <a:xfrm rot="5400000">
            <a:off x="6503194" y="2451894"/>
            <a:ext cx="1981200" cy="1725612"/>
          </a:xfrm>
          <a:prstGeom prst="parallelogram">
            <a:avLst>
              <a:gd name="adj" fmla="val 28703"/>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6" name="Rectangle 5"/>
          <p:cNvSpPr>
            <a:spLocks noChangeArrowheads="1"/>
          </p:cNvSpPr>
          <p:nvPr/>
        </p:nvSpPr>
        <p:spPr bwMode="auto">
          <a:xfrm>
            <a:off x="7653340" y="3027365"/>
            <a:ext cx="574675" cy="574675"/>
          </a:xfrm>
          <a:prstGeom prst="rect">
            <a:avLst/>
          </a:prstGeom>
          <a:solidFill>
            <a:srgbClr val="DDEEFF"/>
          </a:solidFill>
          <a:ln w="9525">
            <a:miter lim="800000"/>
            <a:headEnd/>
            <a:tailEnd/>
          </a:ln>
          <a:scene3d>
            <a:camera prst="legacyObliqueTopRight">
              <a:rot lat="0" lon="16499989" rev="0"/>
            </a:camera>
            <a:lightRig rig="legacyFlat3" dir="b"/>
          </a:scene3d>
          <a:sp3d extrusionH="684200" prstMaterial="legacyMatte">
            <a:bevelT w="13500" h="13500" prst="angle"/>
            <a:bevelB w="13500" h="13500" prst="angle"/>
            <a:extrusionClr>
              <a:srgbClr val="DDEEFF"/>
            </a:extrusionClr>
            <a:contourClr>
              <a:srgbClr val="DDEEFF"/>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7" name="Line 10"/>
          <p:cNvSpPr>
            <a:spLocks noChangeShapeType="1"/>
          </p:cNvSpPr>
          <p:nvPr/>
        </p:nvSpPr>
        <p:spPr bwMode="auto">
          <a:xfrm flipH="1">
            <a:off x="6097588" y="2324100"/>
            <a:ext cx="53340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8" name="Line 11"/>
          <p:cNvSpPr>
            <a:spLocks noChangeShapeType="1"/>
          </p:cNvSpPr>
          <p:nvPr/>
        </p:nvSpPr>
        <p:spPr bwMode="auto">
          <a:xfrm flipH="1">
            <a:off x="6097588" y="3771900"/>
            <a:ext cx="533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9" name="Line 12"/>
          <p:cNvSpPr>
            <a:spLocks noChangeShapeType="1"/>
          </p:cNvSpPr>
          <p:nvPr/>
        </p:nvSpPr>
        <p:spPr bwMode="auto">
          <a:xfrm flipH="1">
            <a:off x="6097590" y="2824165"/>
            <a:ext cx="2270125" cy="155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0" name="Line 13"/>
          <p:cNvSpPr>
            <a:spLocks noChangeShapeType="1"/>
          </p:cNvSpPr>
          <p:nvPr/>
        </p:nvSpPr>
        <p:spPr bwMode="auto">
          <a:xfrm flipH="1">
            <a:off x="6097588" y="4305300"/>
            <a:ext cx="2209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2" name="Group 25"/>
          <p:cNvGrpSpPr>
            <a:grpSpLocks/>
          </p:cNvGrpSpPr>
          <p:nvPr/>
        </p:nvGrpSpPr>
        <p:grpSpPr bwMode="auto">
          <a:xfrm>
            <a:off x="7061202" y="2862265"/>
            <a:ext cx="1076325" cy="860425"/>
            <a:chOff x="831" y="2079"/>
            <a:chExt cx="822" cy="657"/>
          </a:xfrm>
        </p:grpSpPr>
        <p:sp>
          <p:nvSpPr>
            <p:cNvPr id="198680" name="Oval 26"/>
            <p:cNvSpPr>
              <a:spLocks noChangeArrowheads="1"/>
            </p:cNvSpPr>
            <p:nvPr/>
          </p:nvSpPr>
          <p:spPr bwMode="auto">
            <a:xfrm>
              <a:off x="840" y="2235"/>
              <a:ext cx="69" cy="69"/>
            </a:xfrm>
            <a:prstGeom prst="ellipse">
              <a:avLst/>
            </a:prstGeom>
            <a:solidFill>
              <a:srgbClr val="FF010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98681" name="Oval 27"/>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98682" name="Oval 28"/>
            <p:cNvSpPr>
              <a:spLocks noChangeArrowheads="1"/>
            </p:cNvSpPr>
            <p:nvPr/>
          </p:nvSpPr>
          <p:spPr bwMode="auto">
            <a:xfrm>
              <a:off x="831" y="2652"/>
              <a:ext cx="69" cy="69"/>
            </a:xfrm>
            <a:prstGeom prst="ellipse">
              <a:avLst/>
            </a:prstGeom>
            <a:solidFill>
              <a:srgbClr val="6699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98683" name="Oval 29"/>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98684" name="Oval 30"/>
            <p:cNvSpPr>
              <a:spLocks noChangeArrowheads="1"/>
            </p:cNvSpPr>
            <p:nvPr/>
          </p:nvSpPr>
          <p:spPr bwMode="auto">
            <a:xfrm>
              <a:off x="1584" y="2523"/>
              <a:ext cx="69" cy="69"/>
            </a:xfrm>
            <a:prstGeom prst="ellipse">
              <a:avLst/>
            </a:prstGeom>
            <a:solidFill>
              <a:srgbClr val="FF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98685" name="Oval 31"/>
            <p:cNvSpPr>
              <a:spLocks noChangeArrowheads="1"/>
            </p:cNvSpPr>
            <p:nvPr/>
          </p:nvSpPr>
          <p:spPr bwMode="auto">
            <a:xfrm>
              <a:off x="1572" y="2115"/>
              <a:ext cx="69" cy="69"/>
            </a:xfrm>
            <a:prstGeom prst="ellipse">
              <a:avLst/>
            </a:prstGeom>
            <a:solidFill>
              <a:srgbClr val="00FF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198686" name="Oval 32"/>
            <p:cNvSpPr>
              <a:spLocks noChangeArrowheads="1"/>
            </p:cNvSpPr>
            <p:nvPr/>
          </p:nvSpPr>
          <p:spPr bwMode="auto">
            <a:xfrm>
              <a:off x="1023" y="2079"/>
              <a:ext cx="69" cy="69"/>
            </a:xfrm>
            <a:prstGeom prst="ellipse">
              <a:avLst/>
            </a:prstGeom>
            <a:solidFill>
              <a:srgbClr val="FF99CC"/>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grpSp>
      <p:grpSp>
        <p:nvGrpSpPr>
          <p:cNvPr id="4" name="Group 30"/>
          <p:cNvGrpSpPr>
            <a:grpSpLocks/>
          </p:cNvGrpSpPr>
          <p:nvPr/>
        </p:nvGrpSpPr>
        <p:grpSpPr bwMode="auto">
          <a:xfrm>
            <a:off x="6057902" y="3578227"/>
            <a:ext cx="822325" cy="993775"/>
            <a:chOff x="2137410" y="4800600"/>
            <a:chExt cx="822960" cy="994410"/>
          </a:xfrm>
        </p:grpSpPr>
        <p:cxnSp>
          <p:nvCxnSpPr>
            <p:cNvPr id="21" name="Straight Arrow Connector 20"/>
            <p:cNvCxnSpPr/>
            <p:nvPr/>
          </p:nvCxnSpPr>
          <p:spPr>
            <a:xfrm flipV="1">
              <a:off x="2159652" y="5154839"/>
              <a:ext cx="595773" cy="44637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1748226" y="5200906"/>
              <a:ext cx="800611"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37410" y="5601211"/>
              <a:ext cx="822960" cy="19379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6022977" y="4297363"/>
            <a:ext cx="138113" cy="13811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24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838" y="2862263"/>
            <a:ext cx="4508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3" y="3441702"/>
            <a:ext cx="379412"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327" y="3890965"/>
            <a:ext cx="47942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Connector 37"/>
          <p:cNvCxnSpPr/>
          <p:nvPr/>
        </p:nvCxnSpPr>
        <p:spPr>
          <a:xfrm flipV="1">
            <a:off x="6069013" y="3349625"/>
            <a:ext cx="1338262" cy="101600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95468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45"/>
                                        </p:tgtEl>
                                        <p:attrNameLst>
                                          <p:attrName>style.visibility</p:attrName>
                                        </p:attrNameLst>
                                      </p:cBhvr>
                                      <p:to>
                                        <p:strVal val="visible"/>
                                      </p:to>
                                    </p:set>
                                    <p:animEffect transition="in" filter="fade">
                                      <p:cBhvr>
                                        <p:cTn id="10" dur="500"/>
                                        <p:tgtEl>
                                          <p:spTgt spid="1024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0243"/>
                                        </p:tgtEl>
                                        <p:attrNameLst>
                                          <p:attrName>style.visibility</p:attrName>
                                        </p:attrNameLst>
                                      </p:cBhvr>
                                      <p:to>
                                        <p:strVal val="visible"/>
                                      </p:to>
                                    </p:set>
                                    <p:animEffect transition="in" filter="fade">
                                      <p:cBhvr>
                                        <p:cTn id="44" dur="500"/>
                                        <p:tgtEl>
                                          <p:spTgt spid="10243"/>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nodeType="withEffect">
                                  <p:stCondLst>
                                    <p:cond delay="0"/>
                                  </p:stCondLst>
                                  <p:childTnLst>
                                    <p:set>
                                      <p:cBhvr>
                                        <p:cTn id="54" dur="1" fill="hold">
                                          <p:stCondLst>
                                            <p:cond delay="0"/>
                                          </p:stCondLst>
                                        </p:cTn>
                                        <p:tgtEl>
                                          <p:spTgt spid="10244"/>
                                        </p:tgtEl>
                                        <p:attrNameLst>
                                          <p:attrName>style.visibility</p:attrName>
                                        </p:attrNameLst>
                                      </p:cBhvr>
                                      <p:to>
                                        <p:strVal val="visible"/>
                                      </p:to>
                                    </p:set>
                                    <p:animEffect transition="in" filter="fade">
                                      <p:cBhvr>
                                        <p:cTn id="55" dur="500"/>
                                        <p:tgtEl>
                                          <p:spTgt spid="10244"/>
                                        </p:tgtEl>
                                      </p:cBhvr>
                                    </p:animEffect>
                                  </p:childTnLst>
                                </p:cTn>
                              </p:par>
                              <p:par>
                                <p:cTn id="56" presetID="10" presetClass="entr" presetSubtype="0"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fade">
                                      <p:cBhvr>
                                        <p:cTn id="61" dur="500"/>
                                        <p:tgtEl>
                                          <p:spTgt spid="3">
                                            <p:txEl>
                                              <p:pRg st="4" end="4"/>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5" end="5"/>
                                            </p:txEl>
                                          </p:spTgt>
                                        </p:tgtEl>
                                        <p:attrNameLst>
                                          <p:attrName>style.visibility</p:attrName>
                                        </p:attrNameLst>
                                      </p:cBhvr>
                                      <p:to>
                                        <p:strVal val="visible"/>
                                      </p:to>
                                    </p:set>
                                    <p:animEffect transition="in" filter="fade">
                                      <p:cBhvr>
                                        <p:cTn id="66" dur="500"/>
                                        <p:tgtEl>
                                          <p:spTgt spid="3">
                                            <p:txEl>
                                              <p:pRg st="5" end="5"/>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10246"/>
                                        </p:tgtEl>
                                        <p:attrNameLst>
                                          <p:attrName>style.visibility</p:attrName>
                                        </p:attrNameLst>
                                      </p:cBhvr>
                                      <p:to>
                                        <p:strVal val="visible"/>
                                      </p:to>
                                    </p:set>
                                    <p:animEffect transition="in" filter="fade">
                                      <p:cBhvr>
                                        <p:cTn id="71" dur="500"/>
                                        <p:tgtEl>
                                          <p:spTgt spid="10246"/>
                                        </p:tgtEl>
                                      </p:cBhvr>
                                    </p:animEffect>
                                  </p:childTnLst>
                                </p:cTn>
                              </p:par>
                              <p:par>
                                <p:cTn id="72" presetID="10" presetClass="entr" presetSubtype="0"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ntr" presetSubtype="0" fill="hold" nodeType="clickEffect">
                                  <p:stCondLst>
                                    <p:cond delay="0"/>
                                  </p:stCondLst>
                                  <p:childTnLst>
                                    <p:set>
                                      <p:cBhvr>
                                        <p:cTn id="78" dur="1" fill="hold">
                                          <p:stCondLst>
                                            <p:cond delay="0"/>
                                          </p:stCondLst>
                                        </p:cTn>
                                        <p:tgtEl>
                                          <p:spTgt spid="3">
                                            <p:txEl>
                                              <p:pRg st="6" end="6"/>
                                            </p:txEl>
                                          </p:spTgt>
                                        </p:tgtEl>
                                        <p:attrNameLst>
                                          <p:attrName>style.visibility</p:attrName>
                                        </p:attrNameLst>
                                      </p:cBhvr>
                                      <p:to>
                                        <p:strVal val="visible"/>
                                      </p:to>
                                    </p:set>
                                    <p:animEffect transition="in" filter="fade">
                                      <p:cBhvr>
                                        <p:cTn id="7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r>
              <a:rPr lang="en-US" altLang="en-US"/>
              <a:t>Structure from motion</a:t>
            </a:r>
          </a:p>
        </p:txBody>
      </p:sp>
      <p:sp>
        <p:nvSpPr>
          <p:cNvPr id="199683" name="Rectangle 3"/>
          <p:cNvSpPr>
            <a:spLocks noChangeArrowheads="1"/>
          </p:cNvSpPr>
          <p:nvPr/>
        </p:nvSpPr>
        <p:spPr bwMode="auto">
          <a:xfrm>
            <a:off x="4313238" y="2362200"/>
            <a:ext cx="1219200" cy="1219200"/>
          </a:xfrm>
          <a:prstGeom prst="rect">
            <a:avLst/>
          </a:prstGeom>
          <a:solidFill>
            <a:srgbClr val="DDEEFF"/>
          </a:solidFill>
          <a:ln w="9525">
            <a:miter lim="800000"/>
            <a:headEnd/>
            <a:tailEnd/>
          </a:ln>
          <a:scene3d>
            <a:camera prst="legacyObliqueTopRight">
              <a:rot lat="0" lon="18300000" rev="0"/>
            </a:camera>
            <a:lightRig rig="legacyFlat3" dir="b"/>
          </a:scene3d>
          <a:sp3d extrusionH="1700200" prstMaterial="legacyMatte">
            <a:bevelT w="13500" h="13500" prst="angle"/>
            <a:bevelB w="13500" h="13500" prst="angle"/>
            <a:extrusionClr>
              <a:srgbClr val="DDEEFF"/>
            </a:extrusionClr>
            <a:contourClr>
              <a:srgbClr val="DDEEFF"/>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23908" name="AutoShape 4"/>
          <p:cNvSpPr>
            <a:spLocks noChangeArrowheads="1"/>
          </p:cNvSpPr>
          <p:nvPr/>
        </p:nvSpPr>
        <p:spPr bwMode="auto">
          <a:xfrm rot="5400000">
            <a:off x="867569" y="3709194"/>
            <a:ext cx="1981200" cy="1725612"/>
          </a:xfrm>
          <a:prstGeom prst="parallelogram">
            <a:avLst>
              <a:gd name="adj" fmla="val 28703"/>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23910" name="Rectangle 6"/>
          <p:cNvSpPr>
            <a:spLocks noChangeArrowheads="1"/>
          </p:cNvSpPr>
          <p:nvPr/>
        </p:nvSpPr>
        <p:spPr bwMode="auto">
          <a:xfrm>
            <a:off x="2017715" y="4284665"/>
            <a:ext cx="574675" cy="574675"/>
          </a:xfrm>
          <a:prstGeom prst="rect">
            <a:avLst/>
          </a:prstGeom>
          <a:solidFill>
            <a:srgbClr val="DDEEFF"/>
          </a:solidFill>
          <a:ln w="9525">
            <a:miter lim="800000"/>
            <a:headEnd/>
            <a:tailEnd/>
          </a:ln>
          <a:scene3d>
            <a:camera prst="legacyObliqueTopRight">
              <a:rot lat="0" lon="16499993" rev="0"/>
            </a:camera>
            <a:lightRig rig="legacyFlat3" dir="b"/>
          </a:scene3d>
          <a:sp3d extrusionH="684200" prstMaterial="legacyMatte">
            <a:bevelT w="13500" h="13500" prst="angle"/>
            <a:bevelB w="13500" h="13500" prst="angle"/>
            <a:extrusionClr>
              <a:srgbClr val="DDEEFF"/>
            </a:extrusionClr>
            <a:contourClr>
              <a:srgbClr val="DDEEFF"/>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23909" name="AutoShape 5"/>
          <p:cNvSpPr>
            <a:spLocks noChangeArrowheads="1"/>
          </p:cNvSpPr>
          <p:nvPr/>
        </p:nvSpPr>
        <p:spPr bwMode="auto">
          <a:xfrm rot="16200000" flipH="1">
            <a:off x="6050757" y="3901283"/>
            <a:ext cx="1981200" cy="1725613"/>
          </a:xfrm>
          <a:prstGeom prst="parallelogram">
            <a:avLst>
              <a:gd name="adj" fmla="val 28703"/>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23911" name="Rectangle 7"/>
          <p:cNvSpPr>
            <a:spLocks noChangeArrowheads="1"/>
          </p:cNvSpPr>
          <p:nvPr/>
        </p:nvSpPr>
        <p:spPr bwMode="auto">
          <a:xfrm>
            <a:off x="6881815" y="4540252"/>
            <a:ext cx="574675" cy="574675"/>
          </a:xfrm>
          <a:prstGeom prst="rect">
            <a:avLst/>
          </a:prstGeom>
          <a:solidFill>
            <a:srgbClr val="DDEEFF"/>
          </a:solidFill>
          <a:ln w="9525">
            <a:miter lim="800000"/>
            <a:headEnd/>
            <a:tailEnd/>
          </a:ln>
          <a:scene3d>
            <a:camera prst="legacyObliqueTopRight">
              <a:rot lat="0" lon="19199995" rev="0"/>
            </a:camera>
            <a:lightRig rig="legacyFlat3" dir="b"/>
          </a:scene3d>
          <a:sp3d extrusionH="887400" prstMaterial="legacyMatte">
            <a:bevelT w="13500" h="13500" prst="angle"/>
            <a:bevelB w="13500" h="13500" prst="angle"/>
            <a:extrusionClr>
              <a:srgbClr val="DDEEFF"/>
            </a:extrusionClr>
            <a:contourClr>
              <a:srgbClr val="DDEEFF"/>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23915" name="Rectangle 11"/>
          <p:cNvSpPr>
            <a:spLocks noChangeArrowheads="1"/>
          </p:cNvSpPr>
          <p:nvPr/>
        </p:nvSpPr>
        <p:spPr bwMode="auto">
          <a:xfrm>
            <a:off x="3563938" y="4343402"/>
            <a:ext cx="2044700" cy="14700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23917" name="Rectangle 13"/>
          <p:cNvSpPr>
            <a:spLocks noChangeArrowheads="1"/>
          </p:cNvSpPr>
          <p:nvPr/>
        </p:nvSpPr>
        <p:spPr bwMode="auto">
          <a:xfrm>
            <a:off x="4459290" y="4854577"/>
            <a:ext cx="574675" cy="574675"/>
          </a:xfrm>
          <a:prstGeom prst="rect">
            <a:avLst/>
          </a:prstGeom>
          <a:solidFill>
            <a:srgbClr val="DDEEFF"/>
          </a:solidFill>
          <a:ln w="9525">
            <a:miter lim="800000"/>
            <a:headEnd/>
            <a:tailEnd/>
          </a:ln>
          <a:scene3d>
            <a:camera prst="legacyObliqueTopRight">
              <a:rot lat="0" lon="18300000" rev="0"/>
            </a:camera>
            <a:lightRig rig="legacyFlat3" dir="b"/>
          </a:scene3d>
          <a:sp3d extrusionH="785800" prstMaterial="legacyMatte">
            <a:bevelT w="13500" h="13500" prst="angle"/>
            <a:bevelB w="13500" h="13500" prst="angle"/>
            <a:extrusionClr>
              <a:srgbClr val="DDEEFF"/>
            </a:extrusionClr>
            <a:contourClr>
              <a:srgbClr val="DDEEFF"/>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23937" name="Line 33"/>
          <p:cNvSpPr>
            <a:spLocks noChangeShapeType="1"/>
          </p:cNvSpPr>
          <p:nvPr/>
        </p:nvSpPr>
        <p:spPr bwMode="auto">
          <a:xfrm flipH="1">
            <a:off x="461963" y="3581400"/>
            <a:ext cx="533400"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38" name="Line 34"/>
          <p:cNvSpPr>
            <a:spLocks noChangeShapeType="1"/>
          </p:cNvSpPr>
          <p:nvPr/>
        </p:nvSpPr>
        <p:spPr bwMode="auto">
          <a:xfrm flipH="1">
            <a:off x="461963" y="5029200"/>
            <a:ext cx="53340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39" name="Line 35"/>
          <p:cNvSpPr>
            <a:spLocks noChangeShapeType="1"/>
          </p:cNvSpPr>
          <p:nvPr/>
        </p:nvSpPr>
        <p:spPr bwMode="auto">
          <a:xfrm flipH="1">
            <a:off x="461965" y="4081465"/>
            <a:ext cx="2270125" cy="155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41" name="Line 37"/>
          <p:cNvSpPr>
            <a:spLocks noChangeShapeType="1"/>
          </p:cNvSpPr>
          <p:nvPr/>
        </p:nvSpPr>
        <p:spPr bwMode="auto">
          <a:xfrm flipH="1">
            <a:off x="461963" y="5562600"/>
            <a:ext cx="22098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42" name="Line 38"/>
          <p:cNvSpPr>
            <a:spLocks noChangeShapeType="1"/>
          </p:cNvSpPr>
          <p:nvPr/>
        </p:nvSpPr>
        <p:spPr bwMode="auto">
          <a:xfrm>
            <a:off x="3551238" y="4346577"/>
            <a:ext cx="990600" cy="21304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44" name="Line 40"/>
          <p:cNvSpPr>
            <a:spLocks noChangeShapeType="1"/>
          </p:cNvSpPr>
          <p:nvPr/>
        </p:nvSpPr>
        <p:spPr bwMode="auto">
          <a:xfrm flipH="1">
            <a:off x="4541838" y="4365627"/>
            <a:ext cx="1066800" cy="2111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45" name="Line 41"/>
          <p:cNvSpPr>
            <a:spLocks noChangeShapeType="1"/>
          </p:cNvSpPr>
          <p:nvPr/>
        </p:nvSpPr>
        <p:spPr bwMode="auto">
          <a:xfrm>
            <a:off x="3551238" y="5813427"/>
            <a:ext cx="990600" cy="663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47" name="Line 43"/>
          <p:cNvSpPr>
            <a:spLocks noChangeShapeType="1"/>
          </p:cNvSpPr>
          <p:nvPr/>
        </p:nvSpPr>
        <p:spPr bwMode="auto">
          <a:xfrm flipH="1">
            <a:off x="4541838" y="5813427"/>
            <a:ext cx="1066800" cy="663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48" name="Line 44"/>
          <p:cNvSpPr>
            <a:spLocks noChangeShapeType="1"/>
          </p:cNvSpPr>
          <p:nvPr/>
        </p:nvSpPr>
        <p:spPr bwMode="auto">
          <a:xfrm>
            <a:off x="6164263" y="4273550"/>
            <a:ext cx="2197100" cy="13287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49" name="Line 45"/>
          <p:cNvSpPr>
            <a:spLocks noChangeShapeType="1"/>
          </p:cNvSpPr>
          <p:nvPr/>
        </p:nvSpPr>
        <p:spPr bwMode="auto">
          <a:xfrm flipV="1">
            <a:off x="6151563" y="5602288"/>
            <a:ext cx="2209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50" name="Line 46"/>
          <p:cNvSpPr>
            <a:spLocks noChangeShapeType="1"/>
          </p:cNvSpPr>
          <p:nvPr/>
        </p:nvSpPr>
        <p:spPr bwMode="auto">
          <a:xfrm>
            <a:off x="7904163" y="5221288"/>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51" name="Line 47"/>
          <p:cNvSpPr>
            <a:spLocks noChangeShapeType="1"/>
          </p:cNvSpPr>
          <p:nvPr/>
        </p:nvSpPr>
        <p:spPr bwMode="auto">
          <a:xfrm>
            <a:off x="7904163" y="3773488"/>
            <a:ext cx="45720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3955" name="Text Box 51"/>
          <p:cNvSpPr txBox="1">
            <a:spLocks noChangeArrowheads="1"/>
          </p:cNvSpPr>
          <p:nvPr/>
        </p:nvSpPr>
        <p:spPr bwMode="auto">
          <a:xfrm>
            <a:off x="695327" y="5618163"/>
            <a:ext cx="1074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Camera 1</a:t>
            </a:r>
          </a:p>
        </p:txBody>
      </p:sp>
      <p:sp>
        <p:nvSpPr>
          <p:cNvPr id="123956" name="Text Box 52"/>
          <p:cNvSpPr txBox="1">
            <a:spLocks noChangeArrowheads="1"/>
          </p:cNvSpPr>
          <p:nvPr/>
        </p:nvSpPr>
        <p:spPr bwMode="auto">
          <a:xfrm>
            <a:off x="2847977" y="6040438"/>
            <a:ext cx="1074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Camera 2</a:t>
            </a:r>
          </a:p>
        </p:txBody>
      </p:sp>
      <p:sp>
        <p:nvSpPr>
          <p:cNvPr id="123957" name="Text Box 53"/>
          <p:cNvSpPr txBox="1">
            <a:spLocks noChangeArrowheads="1"/>
          </p:cNvSpPr>
          <p:nvPr/>
        </p:nvSpPr>
        <p:spPr bwMode="auto">
          <a:xfrm>
            <a:off x="7281865" y="5618163"/>
            <a:ext cx="10743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Camera 3</a:t>
            </a:r>
          </a:p>
        </p:txBody>
      </p:sp>
      <p:grpSp>
        <p:nvGrpSpPr>
          <p:cNvPr id="2" name="Group 54"/>
          <p:cNvGrpSpPr>
            <a:grpSpLocks/>
          </p:cNvGrpSpPr>
          <p:nvPr/>
        </p:nvGrpSpPr>
        <p:grpSpPr bwMode="auto">
          <a:xfrm>
            <a:off x="1425577" y="4119565"/>
            <a:ext cx="1076325" cy="860425"/>
            <a:chOff x="831" y="2079"/>
            <a:chExt cx="822" cy="657"/>
          </a:xfrm>
        </p:grpSpPr>
        <p:sp>
          <p:nvSpPr>
            <p:cNvPr id="199752" name="Oval 55"/>
            <p:cNvSpPr>
              <a:spLocks noChangeArrowheads="1"/>
            </p:cNvSpPr>
            <p:nvPr/>
          </p:nvSpPr>
          <p:spPr bwMode="auto">
            <a:xfrm>
              <a:off x="840" y="2235"/>
              <a:ext cx="69" cy="69"/>
            </a:xfrm>
            <a:prstGeom prst="ellipse">
              <a:avLst/>
            </a:prstGeom>
            <a:solidFill>
              <a:srgbClr val="FF010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53" name="Oval 56"/>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54" name="Oval 57"/>
            <p:cNvSpPr>
              <a:spLocks noChangeArrowheads="1"/>
            </p:cNvSpPr>
            <p:nvPr/>
          </p:nvSpPr>
          <p:spPr bwMode="auto">
            <a:xfrm>
              <a:off x="831" y="2652"/>
              <a:ext cx="69" cy="69"/>
            </a:xfrm>
            <a:prstGeom prst="ellipse">
              <a:avLst/>
            </a:prstGeom>
            <a:solidFill>
              <a:srgbClr val="6699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55" name="Oval 58"/>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56" name="Oval 59"/>
            <p:cNvSpPr>
              <a:spLocks noChangeArrowheads="1"/>
            </p:cNvSpPr>
            <p:nvPr/>
          </p:nvSpPr>
          <p:spPr bwMode="auto">
            <a:xfrm>
              <a:off x="1584" y="2523"/>
              <a:ext cx="69" cy="69"/>
            </a:xfrm>
            <a:prstGeom prst="ellipse">
              <a:avLst/>
            </a:prstGeom>
            <a:solidFill>
              <a:srgbClr val="FF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57" name="Oval 60"/>
            <p:cNvSpPr>
              <a:spLocks noChangeArrowheads="1"/>
            </p:cNvSpPr>
            <p:nvPr/>
          </p:nvSpPr>
          <p:spPr bwMode="auto">
            <a:xfrm>
              <a:off x="1572" y="2115"/>
              <a:ext cx="69" cy="69"/>
            </a:xfrm>
            <a:prstGeom prst="ellipse">
              <a:avLst/>
            </a:prstGeom>
            <a:solidFill>
              <a:srgbClr val="00FF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58" name="Oval 61"/>
            <p:cNvSpPr>
              <a:spLocks noChangeArrowheads="1"/>
            </p:cNvSpPr>
            <p:nvPr/>
          </p:nvSpPr>
          <p:spPr bwMode="auto">
            <a:xfrm>
              <a:off x="1023" y="2079"/>
              <a:ext cx="69" cy="69"/>
            </a:xfrm>
            <a:prstGeom prst="ellipse">
              <a:avLst/>
            </a:prstGeom>
            <a:solidFill>
              <a:srgbClr val="FF99CC"/>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grpSp>
        <p:nvGrpSpPr>
          <p:cNvPr id="3" name="Group 62"/>
          <p:cNvGrpSpPr>
            <a:grpSpLocks/>
          </p:cNvGrpSpPr>
          <p:nvPr/>
        </p:nvGrpSpPr>
        <p:grpSpPr bwMode="auto">
          <a:xfrm>
            <a:off x="3968750" y="4591052"/>
            <a:ext cx="1073150" cy="950913"/>
            <a:chOff x="2412" y="2031"/>
            <a:chExt cx="837" cy="741"/>
          </a:xfrm>
        </p:grpSpPr>
        <p:sp>
          <p:nvSpPr>
            <p:cNvPr id="199745" name="Oval 6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46" name="Oval 6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47" name="Oval 6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48" name="Oval 6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49" name="Oval 67"/>
            <p:cNvSpPr>
              <a:spLocks noChangeArrowheads="1"/>
            </p:cNvSpPr>
            <p:nvPr/>
          </p:nvSpPr>
          <p:spPr bwMode="auto">
            <a:xfrm>
              <a:off x="3180" y="2595"/>
              <a:ext cx="69" cy="69"/>
            </a:xfrm>
            <a:prstGeom prst="ellipse">
              <a:avLst/>
            </a:prstGeom>
            <a:solidFill>
              <a:srgbClr val="FF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50" name="Oval 68"/>
            <p:cNvSpPr>
              <a:spLocks noChangeArrowheads="1"/>
            </p:cNvSpPr>
            <p:nvPr/>
          </p:nvSpPr>
          <p:spPr bwMode="auto">
            <a:xfrm>
              <a:off x="3168" y="2160"/>
              <a:ext cx="69" cy="69"/>
            </a:xfrm>
            <a:prstGeom prst="ellipse">
              <a:avLst/>
            </a:prstGeom>
            <a:solidFill>
              <a:srgbClr val="00FF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51" name="Oval 6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grpSp>
        <p:nvGrpSpPr>
          <p:cNvPr id="4" name="Group 70"/>
          <p:cNvGrpSpPr>
            <a:grpSpLocks/>
          </p:cNvGrpSpPr>
          <p:nvPr/>
        </p:nvGrpSpPr>
        <p:grpSpPr bwMode="auto">
          <a:xfrm>
            <a:off x="6510338" y="4197350"/>
            <a:ext cx="1003300" cy="1016000"/>
            <a:chOff x="4188" y="2004"/>
            <a:chExt cx="756" cy="765"/>
          </a:xfrm>
        </p:grpSpPr>
        <p:sp>
          <p:nvSpPr>
            <p:cNvPr id="199738" name="Oval 71"/>
            <p:cNvSpPr>
              <a:spLocks noChangeArrowheads="1"/>
            </p:cNvSpPr>
            <p:nvPr/>
          </p:nvSpPr>
          <p:spPr bwMode="auto">
            <a:xfrm>
              <a:off x="4191" y="2100"/>
              <a:ext cx="69" cy="69"/>
            </a:xfrm>
            <a:prstGeom prst="ellipse">
              <a:avLst/>
            </a:prstGeom>
            <a:solidFill>
              <a:srgbClr val="FF010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39" name="Oval 72"/>
            <p:cNvSpPr>
              <a:spLocks noChangeArrowheads="1"/>
            </p:cNvSpPr>
            <p:nvPr/>
          </p:nvSpPr>
          <p:spPr bwMode="auto">
            <a:xfrm>
              <a:off x="4443" y="2268"/>
              <a:ext cx="69" cy="69"/>
            </a:xfrm>
            <a:prstGeom prst="ellipse">
              <a:avLst/>
            </a:prstGeom>
            <a:solidFill>
              <a:srgbClr val="00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40" name="Oval 73"/>
            <p:cNvSpPr>
              <a:spLocks noChangeArrowheads="1"/>
            </p:cNvSpPr>
            <p:nvPr/>
          </p:nvSpPr>
          <p:spPr bwMode="auto">
            <a:xfrm>
              <a:off x="4188" y="2523"/>
              <a:ext cx="69" cy="69"/>
            </a:xfrm>
            <a:prstGeom prst="ellipse">
              <a:avLst/>
            </a:prstGeom>
            <a:solidFill>
              <a:srgbClr val="6699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41" name="Oval 74"/>
            <p:cNvSpPr>
              <a:spLocks noChangeArrowheads="1"/>
            </p:cNvSpPr>
            <p:nvPr/>
          </p:nvSpPr>
          <p:spPr bwMode="auto">
            <a:xfrm>
              <a:off x="4428" y="2700"/>
              <a:ext cx="69" cy="69"/>
            </a:xfrm>
            <a:prstGeom prst="ellipse">
              <a:avLst/>
            </a:prstGeom>
            <a:solidFill>
              <a:srgbClr val="FF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42" name="Oval 75"/>
            <p:cNvSpPr>
              <a:spLocks noChangeArrowheads="1"/>
            </p:cNvSpPr>
            <p:nvPr/>
          </p:nvSpPr>
          <p:spPr bwMode="auto">
            <a:xfrm>
              <a:off x="4875" y="2592"/>
              <a:ext cx="69" cy="69"/>
            </a:xfrm>
            <a:prstGeom prst="ellipse">
              <a:avLst/>
            </a:prstGeom>
            <a:solidFill>
              <a:srgbClr val="FF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43" name="Oval 76"/>
            <p:cNvSpPr>
              <a:spLocks noChangeArrowheads="1"/>
            </p:cNvSpPr>
            <p:nvPr/>
          </p:nvSpPr>
          <p:spPr bwMode="auto">
            <a:xfrm>
              <a:off x="4848" y="2175"/>
              <a:ext cx="69" cy="69"/>
            </a:xfrm>
            <a:prstGeom prst="ellipse">
              <a:avLst/>
            </a:prstGeom>
            <a:solidFill>
              <a:srgbClr val="00FF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44" name="Oval 77"/>
            <p:cNvSpPr>
              <a:spLocks noChangeArrowheads="1"/>
            </p:cNvSpPr>
            <p:nvPr/>
          </p:nvSpPr>
          <p:spPr bwMode="auto">
            <a:xfrm>
              <a:off x="4635" y="2004"/>
              <a:ext cx="69" cy="69"/>
            </a:xfrm>
            <a:prstGeom prst="ellipse">
              <a:avLst/>
            </a:prstGeom>
            <a:solidFill>
              <a:srgbClr val="FF99CC"/>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123990" name="Text Box 86"/>
          <p:cNvSpPr txBox="1">
            <a:spLocks noChangeArrowheads="1"/>
          </p:cNvSpPr>
          <p:nvPr/>
        </p:nvSpPr>
        <p:spPr bwMode="auto">
          <a:xfrm>
            <a:off x="792165" y="5829302"/>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8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R</a:t>
            </a:r>
            <a:r>
              <a:rPr kumimoji="0" lang="en-US" altLang="en-US" sz="28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1</a:t>
            </a:r>
            <a:r>
              <a:rPr kumimoji="0" lang="en-US" altLang="en-US" sz="28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,t</a:t>
            </a:r>
            <a:r>
              <a:rPr kumimoji="0" lang="en-US" altLang="en-US" sz="28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1</a:t>
            </a:r>
          </a:p>
        </p:txBody>
      </p:sp>
      <p:sp>
        <p:nvSpPr>
          <p:cNvPr id="123991" name="Text Box 87"/>
          <p:cNvSpPr txBox="1">
            <a:spLocks noChangeArrowheads="1"/>
          </p:cNvSpPr>
          <p:nvPr/>
        </p:nvSpPr>
        <p:spPr bwMode="auto">
          <a:xfrm>
            <a:off x="2986090" y="6251577"/>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8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R</a:t>
            </a:r>
            <a:r>
              <a:rPr kumimoji="0" lang="en-US" altLang="en-US" sz="28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2</a:t>
            </a:r>
            <a:r>
              <a:rPr kumimoji="0" lang="en-US" altLang="en-US" sz="28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,t</a:t>
            </a:r>
            <a:r>
              <a:rPr kumimoji="0" lang="en-US" altLang="en-US" sz="28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2</a:t>
            </a:r>
          </a:p>
        </p:txBody>
      </p:sp>
      <p:sp>
        <p:nvSpPr>
          <p:cNvPr id="123992" name="Text Box 88"/>
          <p:cNvSpPr txBox="1">
            <a:spLocks noChangeArrowheads="1"/>
          </p:cNvSpPr>
          <p:nvPr/>
        </p:nvSpPr>
        <p:spPr bwMode="auto">
          <a:xfrm>
            <a:off x="7504115" y="5829302"/>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8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R</a:t>
            </a:r>
            <a:r>
              <a:rPr kumimoji="0" lang="en-US" altLang="en-US" sz="28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3</a:t>
            </a:r>
            <a:r>
              <a:rPr kumimoji="0" lang="en-US" altLang="en-US" sz="28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,t</a:t>
            </a:r>
            <a:r>
              <a:rPr kumimoji="0" lang="en-US" altLang="en-US" sz="28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3</a:t>
            </a:r>
          </a:p>
        </p:txBody>
      </p:sp>
      <p:grpSp>
        <p:nvGrpSpPr>
          <p:cNvPr id="5" name="Group 97"/>
          <p:cNvGrpSpPr>
            <a:grpSpLocks/>
          </p:cNvGrpSpPr>
          <p:nvPr/>
        </p:nvGrpSpPr>
        <p:grpSpPr bwMode="auto">
          <a:xfrm>
            <a:off x="2805113" y="1355727"/>
            <a:ext cx="3338512" cy="2689225"/>
            <a:chOff x="1986" y="854"/>
            <a:chExt cx="2103" cy="1694"/>
          </a:xfrm>
        </p:grpSpPr>
        <p:sp>
          <p:nvSpPr>
            <p:cNvPr id="199731" name="Text Box 90"/>
            <p:cNvSpPr txBox="1">
              <a:spLocks noChangeArrowheads="1"/>
            </p:cNvSpPr>
            <p:nvPr/>
          </p:nvSpPr>
          <p:spPr bwMode="auto">
            <a:xfrm>
              <a:off x="2009" y="1170"/>
              <a:ext cx="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1</a:t>
              </a:r>
            </a:p>
          </p:txBody>
        </p:sp>
        <p:sp>
          <p:nvSpPr>
            <p:cNvPr id="199732" name="Text Box 91"/>
            <p:cNvSpPr txBox="1">
              <a:spLocks noChangeArrowheads="1"/>
            </p:cNvSpPr>
            <p:nvPr/>
          </p:nvSpPr>
          <p:spPr bwMode="auto">
            <a:xfrm>
              <a:off x="2686" y="854"/>
              <a:ext cx="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4</a:t>
              </a:r>
            </a:p>
          </p:txBody>
        </p:sp>
        <p:sp>
          <p:nvSpPr>
            <p:cNvPr id="199733" name="Text Box 92"/>
            <p:cNvSpPr txBox="1">
              <a:spLocks noChangeArrowheads="1"/>
            </p:cNvSpPr>
            <p:nvPr/>
          </p:nvSpPr>
          <p:spPr bwMode="auto">
            <a:xfrm>
              <a:off x="3703" y="1192"/>
              <a:ext cx="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3</a:t>
              </a:r>
            </a:p>
          </p:txBody>
        </p:sp>
        <p:sp>
          <p:nvSpPr>
            <p:cNvPr id="199734" name="Text Box 93"/>
            <p:cNvSpPr txBox="1">
              <a:spLocks noChangeArrowheads="1"/>
            </p:cNvSpPr>
            <p:nvPr/>
          </p:nvSpPr>
          <p:spPr bwMode="auto">
            <a:xfrm>
              <a:off x="3049" y="1509"/>
              <a:ext cx="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2</a:t>
              </a:r>
            </a:p>
          </p:txBody>
        </p:sp>
        <p:sp>
          <p:nvSpPr>
            <p:cNvPr id="199735" name="Text Box 94"/>
            <p:cNvSpPr txBox="1">
              <a:spLocks noChangeArrowheads="1"/>
            </p:cNvSpPr>
            <p:nvPr/>
          </p:nvSpPr>
          <p:spPr bwMode="auto">
            <a:xfrm>
              <a:off x="1986" y="1945"/>
              <a:ext cx="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5</a:t>
              </a:r>
            </a:p>
          </p:txBody>
        </p:sp>
        <p:sp>
          <p:nvSpPr>
            <p:cNvPr id="199736" name="Text Box 95"/>
            <p:cNvSpPr txBox="1">
              <a:spLocks noChangeArrowheads="1"/>
            </p:cNvSpPr>
            <p:nvPr/>
          </p:nvSpPr>
          <p:spPr bwMode="auto">
            <a:xfrm>
              <a:off x="2663" y="2257"/>
              <a:ext cx="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6</a:t>
              </a:r>
            </a:p>
          </p:txBody>
        </p:sp>
        <p:sp>
          <p:nvSpPr>
            <p:cNvPr id="199737" name="Text Box 96"/>
            <p:cNvSpPr txBox="1">
              <a:spLocks noChangeArrowheads="1"/>
            </p:cNvSpPr>
            <p:nvPr/>
          </p:nvSpPr>
          <p:spPr bwMode="auto">
            <a:xfrm>
              <a:off x="3751" y="1969"/>
              <a:ext cx="3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mn-ea"/>
                  <a:cs typeface="+mn-cs"/>
                </a:rPr>
                <a:t>7</a:t>
              </a:r>
            </a:p>
          </p:txBody>
        </p:sp>
      </p:grpSp>
      <p:sp>
        <p:nvSpPr>
          <p:cNvPr id="124003" name="Line 99"/>
          <p:cNvSpPr>
            <a:spLocks noChangeShapeType="1"/>
          </p:cNvSpPr>
          <p:nvPr/>
        </p:nvSpPr>
        <p:spPr bwMode="auto">
          <a:xfrm flipH="1">
            <a:off x="466727" y="2162175"/>
            <a:ext cx="2881313" cy="3455988"/>
          </a:xfrm>
          <a:prstGeom prst="line">
            <a:avLst/>
          </a:prstGeom>
          <a:noFill/>
          <a:ln w="28575">
            <a:solidFill>
              <a:srgbClr val="3366FF"/>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4004" name="Line 100"/>
          <p:cNvSpPr>
            <a:spLocks noChangeShapeType="1"/>
          </p:cNvSpPr>
          <p:nvPr/>
        </p:nvSpPr>
        <p:spPr bwMode="auto">
          <a:xfrm>
            <a:off x="3348040" y="2200275"/>
            <a:ext cx="1150937" cy="4262438"/>
          </a:xfrm>
          <a:prstGeom prst="line">
            <a:avLst/>
          </a:prstGeom>
          <a:noFill/>
          <a:ln w="28575">
            <a:solidFill>
              <a:srgbClr val="3366FF"/>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4005" name="Line 101"/>
          <p:cNvSpPr>
            <a:spLocks noChangeShapeType="1"/>
          </p:cNvSpPr>
          <p:nvPr/>
        </p:nvSpPr>
        <p:spPr bwMode="auto">
          <a:xfrm>
            <a:off x="3348040" y="2200275"/>
            <a:ext cx="4992687" cy="3379788"/>
          </a:xfrm>
          <a:prstGeom prst="line">
            <a:avLst/>
          </a:prstGeom>
          <a:noFill/>
          <a:ln w="28575">
            <a:solidFill>
              <a:srgbClr val="3366FF"/>
            </a:solidFill>
            <a:prstDash val="dash"/>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grpSp>
        <p:nvGrpSpPr>
          <p:cNvPr id="6" name="Group 22"/>
          <p:cNvGrpSpPr>
            <a:grpSpLocks/>
          </p:cNvGrpSpPr>
          <p:nvPr/>
        </p:nvGrpSpPr>
        <p:grpSpPr bwMode="auto">
          <a:xfrm>
            <a:off x="3208338" y="1733550"/>
            <a:ext cx="2362200" cy="2090738"/>
            <a:chOff x="2412" y="2031"/>
            <a:chExt cx="837" cy="741"/>
          </a:xfrm>
        </p:grpSpPr>
        <p:sp>
          <p:nvSpPr>
            <p:cNvPr id="199724" name="Oval 2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25" name="Oval 2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26" name="Oval 2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27" name="Oval 2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28" name="Oval 27"/>
            <p:cNvSpPr>
              <a:spLocks noChangeArrowheads="1"/>
            </p:cNvSpPr>
            <p:nvPr/>
          </p:nvSpPr>
          <p:spPr bwMode="auto">
            <a:xfrm>
              <a:off x="3180" y="2595"/>
              <a:ext cx="69" cy="69"/>
            </a:xfrm>
            <a:prstGeom prst="ellipse">
              <a:avLst/>
            </a:prstGeom>
            <a:solidFill>
              <a:srgbClr val="FFFF00"/>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29" name="Oval 28"/>
            <p:cNvSpPr>
              <a:spLocks noChangeArrowheads="1"/>
            </p:cNvSpPr>
            <p:nvPr/>
          </p:nvSpPr>
          <p:spPr bwMode="auto">
            <a:xfrm>
              <a:off x="3168" y="2160"/>
              <a:ext cx="69" cy="69"/>
            </a:xfrm>
            <a:prstGeom prst="ellipse">
              <a:avLst/>
            </a:prstGeom>
            <a:solidFill>
              <a:srgbClr val="00FF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9730" name="Oval 2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grpSp>
        <p:nvGrpSpPr>
          <p:cNvPr id="7" name="Group 105"/>
          <p:cNvGrpSpPr>
            <a:grpSpLocks/>
          </p:cNvGrpSpPr>
          <p:nvPr/>
        </p:nvGrpSpPr>
        <p:grpSpPr bwMode="auto">
          <a:xfrm>
            <a:off x="6300788" y="1930402"/>
            <a:ext cx="2443162" cy="1192213"/>
            <a:chOff x="3969" y="1047"/>
            <a:chExt cx="1539" cy="751"/>
          </a:xfrm>
        </p:grpSpPr>
        <p:sp>
          <p:nvSpPr>
            <p:cNvPr id="199722" name="Text Box 102"/>
            <p:cNvSpPr txBox="1">
              <a:spLocks noChangeArrowheads="1"/>
            </p:cNvSpPr>
            <p:nvPr/>
          </p:nvSpPr>
          <p:spPr bwMode="auto">
            <a:xfrm>
              <a:off x="4186" y="1047"/>
              <a:ext cx="109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3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minimize</a:t>
              </a:r>
            </a:p>
          </p:txBody>
        </p:sp>
        <p:sp>
          <p:nvSpPr>
            <p:cNvPr id="199723" name="Text Box 103"/>
            <p:cNvSpPr txBox="1">
              <a:spLocks noChangeArrowheads="1"/>
            </p:cNvSpPr>
            <p:nvPr/>
          </p:nvSpPr>
          <p:spPr bwMode="auto">
            <a:xfrm>
              <a:off x="3969" y="1313"/>
              <a:ext cx="1539"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4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g(</a:t>
              </a:r>
              <a:r>
                <a:rPr kumimoji="0" lang="en-US"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R</a:t>
              </a:r>
              <a:r>
                <a:rPr kumimoji="0" lang="en-US" altLang="en-US" sz="4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r>
                <a:rPr kumimoji="0" lang="en-US"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T</a:t>
              </a:r>
              <a:r>
                <a:rPr kumimoji="0" lang="en-US" altLang="en-US" sz="4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r>
                <a:rPr kumimoji="0" lang="en-US" altLang="en-US" sz="4400" b="1"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X</a:t>
              </a:r>
              <a:r>
                <a:rPr kumimoji="0" lang="en-US" altLang="en-US" sz="44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a:t>
              </a:r>
            </a:p>
          </p:txBody>
        </p:sp>
      </p:grpSp>
      <p:sp>
        <p:nvSpPr>
          <p:cNvPr id="74" name="Rectangle 85"/>
          <p:cNvSpPr>
            <a:spLocks noChangeArrowheads="1"/>
          </p:cNvSpPr>
          <p:nvPr/>
        </p:nvSpPr>
        <p:spPr bwMode="auto">
          <a:xfrm>
            <a:off x="1028702" y="4038600"/>
            <a:ext cx="498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p</a:t>
            </a:r>
            <a:r>
              <a:rPr kumimoji="0" lang="en-US" altLang="en-US" sz="1800" b="0" i="0" u="none" strike="noStrike" kern="1200" cap="none" spc="0" normalizeH="0" baseline="-25000" noProof="0">
                <a:ln>
                  <a:noFill/>
                </a:ln>
                <a:solidFill>
                  <a:srgbClr val="000000"/>
                </a:solidFill>
                <a:effectLst/>
                <a:uLnTx/>
                <a:uFillTx/>
                <a:latin typeface="Calibri" panose="020F0502020204030204" pitchFamily="34" charset="0"/>
                <a:ea typeface="+mn-ea"/>
                <a:cs typeface="+mn-cs"/>
              </a:rPr>
              <a:t>1,1</a:t>
            </a:r>
          </a:p>
        </p:txBody>
      </p:sp>
      <p:sp>
        <p:nvSpPr>
          <p:cNvPr id="75" name="Rectangle 86"/>
          <p:cNvSpPr>
            <a:spLocks noChangeArrowheads="1"/>
          </p:cNvSpPr>
          <p:nvPr/>
        </p:nvSpPr>
        <p:spPr bwMode="auto">
          <a:xfrm>
            <a:off x="3686177" y="4406900"/>
            <a:ext cx="498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p</a:t>
            </a:r>
            <a:r>
              <a:rPr kumimoji="0" lang="en-US" altLang="en-US" sz="1800" b="0" i="0" u="none" strike="noStrike" kern="1200" cap="none" spc="0" normalizeH="0" baseline="-25000" noProof="0">
                <a:ln>
                  <a:noFill/>
                </a:ln>
                <a:solidFill>
                  <a:srgbClr val="000000"/>
                </a:solidFill>
                <a:effectLst/>
                <a:uLnTx/>
                <a:uFillTx/>
                <a:latin typeface="Calibri" panose="020F0502020204030204" pitchFamily="34" charset="0"/>
                <a:ea typeface="+mn-ea"/>
                <a:cs typeface="+mn-cs"/>
              </a:rPr>
              <a:t>1,2</a:t>
            </a:r>
          </a:p>
        </p:txBody>
      </p:sp>
      <p:sp>
        <p:nvSpPr>
          <p:cNvPr id="76" name="Rectangle 87"/>
          <p:cNvSpPr>
            <a:spLocks noChangeArrowheads="1"/>
          </p:cNvSpPr>
          <p:nvPr/>
        </p:nvSpPr>
        <p:spPr bwMode="auto">
          <a:xfrm>
            <a:off x="6554790" y="4125915"/>
            <a:ext cx="498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p</a:t>
            </a:r>
            <a:r>
              <a:rPr kumimoji="0" lang="en-US" altLang="en-US" sz="1800" b="0" i="0" u="none" strike="noStrike" kern="1200" cap="none" spc="0" normalizeH="0" baseline="-25000" noProof="0">
                <a:ln>
                  <a:noFill/>
                </a:ln>
                <a:solidFill>
                  <a:srgbClr val="000000"/>
                </a:solidFill>
                <a:effectLst/>
                <a:uLnTx/>
                <a:uFillTx/>
                <a:latin typeface="Calibri" panose="020F0502020204030204" pitchFamily="34" charset="0"/>
                <a:ea typeface="+mn-ea"/>
                <a:cs typeface="+mn-cs"/>
              </a:rPr>
              <a:t>1,3</a:t>
            </a:r>
          </a:p>
        </p:txBody>
      </p:sp>
      <p:pic>
        <p:nvPicPr>
          <p:cNvPr id="41986" name="Picture 2"/>
          <p:cNvPicPr>
            <a:picLocks noChangeAspect="1" noChangeArrowheads="1"/>
          </p:cNvPicPr>
          <p:nvPr/>
        </p:nvPicPr>
        <p:blipFill>
          <a:blip r:embed="rId3" cstate="print"/>
          <a:srcRect/>
          <a:stretch>
            <a:fillRect/>
          </a:stretch>
        </p:blipFill>
        <p:spPr bwMode="auto">
          <a:xfrm>
            <a:off x="304802" y="2819400"/>
            <a:ext cx="2504017" cy="495300"/>
          </a:xfrm>
          <a:prstGeom prst="rect">
            <a:avLst/>
          </a:prstGeom>
          <a:noFill/>
          <a:ln w="9525">
            <a:solidFill>
              <a:schemeClr val="tx1"/>
            </a:solidFill>
            <a:miter lim="800000"/>
            <a:headEnd/>
            <a:tailEnd/>
          </a:ln>
          <a:effectLst>
            <a:glow rad="139700">
              <a:schemeClr val="accent6">
                <a:satMod val="175000"/>
                <a:alpha val="40000"/>
              </a:schemeClr>
            </a:glow>
          </a:effectLst>
        </p:spPr>
      </p:pic>
      <p:sp>
        <p:nvSpPr>
          <p:cNvPr id="78" name="TextBox 77"/>
          <p:cNvSpPr txBox="1">
            <a:spLocks noChangeArrowheads="1"/>
          </p:cNvSpPr>
          <p:nvPr/>
        </p:nvSpPr>
        <p:spPr bwMode="auto">
          <a:xfrm>
            <a:off x="6324600" y="2982915"/>
            <a:ext cx="2419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non-linear least squares</a:t>
            </a:r>
          </a:p>
        </p:txBody>
      </p:sp>
    </p:spTree>
    <p:extLst>
      <p:ext uri="{BB962C8B-B14F-4D97-AF65-F5344CB8AC3E}">
        <p14:creationId xmlns:p14="http://schemas.microsoft.com/office/powerpoint/2010/main" val="26821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fade">
                                      <p:cBhvr>
                                        <p:cTn id="7" dur="500"/>
                                        <p:tgtEl>
                                          <p:spTgt spid="1239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910"/>
                                        </p:tgtEl>
                                        <p:attrNameLst>
                                          <p:attrName>style.visibility</p:attrName>
                                        </p:attrNameLst>
                                      </p:cBhvr>
                                      <p:to>
                                        <p:strVal val="visible"/>
                                      </p:to>
                                    </p:set>
                                    <p:animEffect transition="in" filter="fade">
                                      <p:cBhvr>
                                        <p:cTn id="10" dur="500"/>
                                        <p:tgtEl>
                                          <p:spTgt spid="123910"/>
                                        </p:tgtEl>
                                      </p:cBhvr>
                                    </p:animEffect>
                                  </p:childTnLst>
                                </p:cTn>
                              </p:par>
                              <p:par>
                                <p:cTn id="11" presetID="10" presetClass="entr" presetSubtype="0" fill="hold" nodeType="withEffect">
                                  <p:stCondLst>
                                    <p:cond delay="0"/>
                                  </p:stCondLst>
                                  <p:childTnLst>
                                    <p:set>
                                      <p:cBhvr>
                                        <p:cTn id="12" dur="1" fill="hold">
                                          <p:stCondLst>
                                            <p:cond delay="0"/>
                                          </p:stCondLst>
                                        </p:cTn>
                                        <p:tgtEl>
                                          <p:spTgt spid="123937"/>
                                        </p:tgtEl>
                                        <p:attrNameLst>
                                          <p:attrName>style.visibility</p:attrName>
                                        </p:attrNameLst>
                                      </p:cBhvr>
                                      <p:to>
                                        <p:strVal val="visible"/>
                                      </p:to>
                                    </p:set>
                                    <p:animEffect transition="in" filter="fade">
                                      <p:cBhvr>
                                        <p:cTn id="13" dur="500"/>
                                        <p:tgtEl>
                                          <p:spTgt spid="123937"/>
                                        </p:tgtEl>
                                      </p:cBhvr>
                                    </p:animEffect>
                                  </p:childTnLst>
                                </p:cTn>
                              </p:par>
                              <p:par>
                                <p:cTn id="14" presetID="10" presetClass="entr" presetSubtype="0" fill="hold" nodeType="withEffect">
                                  <p:stCondLst>
                                    <p:cond delay="0"/>
                                  </p:stCondLst>
                                  <p:childTnLst>
                                    <p:set>
                                      <p:cBhvr>
                                        <p:cTn id="15" dur="1" fill="hold">
                                          <p:stCondLst>
                                            <p:cond delay="0"/>
                                          </p:stCondLst>
                                        </p:cTn>
                                        <p:tgtEl>
                                          <p:spTgt spid="123938"/>
                                        </p:tgtEl>
                                        <p:attrNameLst>
                                          <p:attrName>style.visibility</p:attrName>
                                        </p:attrNameLst>
                                      </p:cBhvr>
                                      <p:to>
                                        <p:strVal val="visible"/>
                                      </p:to>
                                    </p:set>
                                    <p:animEffect transition="in" filter="fade">
                                      <p:cBhvr>
                                        <p:cTn id="16" dur="500"/>
                                        <p:tgtEl>
                                          <p:spTgt spid="123938"/>
                                        </p:tgtEl>
                                      </p:cBhvr>
                                    </p:animEffect>
                                  </p:childTnLst>
                                </p:cTn>
                              </p:par>
                              <p:par>
                                <p:cTn id="17" presetID="10" presetClass="entr" presetSubtype="0" fill="hold" nodeType="withEffect">
                                  <p:stCondLst>
                                    <p:cond delay="0"/>
                                  </p:stCondLst>
                                  <p:childTnLst>
                                    <p:set>
                                      <p:cBhvr>
                                        <p:cTn id="18" dur="1" fill="hold">
                                          <p:stCondLst>
                                            <p:cond delay="0"/>
                                          </p:stCondLst>
                                        </p:cTn>
                                        <p:tgtEl>
                                          <p:spTgt spid="123939"/>
                                        </p:tgtEl>
                                        <p:attrNameLst>
                                          <p:attrName>style.visibility</p:attrName>
                                        </p:attrNameLst>
                                      </p:cBhvr>
                                      <p:to>
                                        <p:strVal val="visible"/>
                                      </p:to>
                                    </p:set>
                                    <p:animEffect transition="in" filter="fade">
                                      <p:cBhvr>
                                        <p:cTn id="19" dur="500"/>
                                        <p:tgtEl>
                                          <p:spTgt spid="123939"/>
                                        </p:tgtEl>
                                      </p:cBhvr>
                                    </p:animEffect>
                                  </p:childTnLst>
                                </p:cTn>
                              </p:par>
                              <p:par>
                                <p:cTn id="20" presetID="10" presetClass="entr" presetSubtype="0" fill="hold" nodeType="withEffect">
                                  <p:stCondLst>
                                    <p:cond delay="0"/>
                                  </p:stCondLst>
                                  <p:childTnLst>
                                    <p:set>
                                      <p:cBhvr>
                                        <p:cTn id="21" dur="1" fill="hold">
                                          <p:stCondLst>
                                            <p:cond delay="0"/>
                                          </p:stCondLst>
                                        </p:cTn>
                                        <p:tgtEl>
                                          <p:spTgt spid="123941"/>
                                        </p:tgtEl>
                                        <p:attrNameLst>
                                          <p:attrName>style.visibility</p:attrName>
                                        </p:attrNameLst>
                                      </p:cBhvr>
                                      <p:to>
                                        <p:strVal val="visible"/>
                                      </p:to>
                                    </p:set>
                                    <p:animEffect transition="in" filter="fade">
                                      <p:cBhvr>
                                        <p:cTn id="22" dur="500"/>
                                        <p:tgtEl>
                                          <p:spTgt spid="1239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3955"/>
                                        </p:tgtEl>
                                        <p:attrNameLst>
                                          <p:attrName>style.visibility</p:attrName>
                                        </p:attrNameLst>
                                      </p:cBhvr>
                                      <p:to>
                                        <p:strVal val="visible"/>
                                      </p:to>
                                    </p:set>
                                    <p:animEffect transition="in" filter="fade">
                                      <p:cBhvr>
                                        <p:cTn id="25" dur="500"/>
                                        <p:tgtEl>
                                          <p:spTgt spid="123955"/>
                                        </p:tgtEl>
                                      </p:cBhvr>
                                    </p:animEffect>
                                  </p:childTnLst>
                                </p:cTn>
                              </p:par>
                            </p:childTnLst>
                          </p:cTn>
                        </p:par>
                        <p:par>
                          <p:cTn id="26" fill="hold" nodeType="afterGroup">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3915"/>
                                        </p:tgtEl>
                                        <p:attrNameLst>
                                          <p:attrName>style.visibility</p:attrName>
                                        </p:attrNameLst>
                                      </p:cBhvr>
                                      <p:to>
                                        <p:strVal val="visible"/>
                                      </p:to>
                                    </p:set>
                                    <p:animEffect transition="in" filter="fade">
                                      <p:cBhvr>
                                        <p:cTn id="29" dur="500"/>
                                        <p:tgtEl>
                                          <p:spTgt spid="1239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3917"/>
                                        </p:tgtEl>
                                        <p:attrNameLst>
                                          <p:attrName>style.visibility</p:attrName>
                                        </p:attrNameLst>
                                      </p:cBhvr>
                                      <p:to>
                                        <p:strVal val="visible"/>
                                      </p:to>
                                    </p:set>
                                    <p:animEffect transition="in" filter="fade">
                                      <p:cBhvr>
                                        <p:cTn id="32" dur="500"/>
                                        <p:tgtEl>
                                          <p:spTgt spid="123917"/>
                                        </p:tgtEl>
                                      </p:cBhvr>
                                    </p:animEffect>
                                  </p:childTnLst>
                                </p:cTn>
                              </p:par>
                              <p:par>
                                <p:cTn id="33" presetID="10" presetClass="entr" presetSubtype="0" fill="hold" nodeType="withEffect">
                                  <p:stCondLst>
                                    <p:cond delay="0"/>
                                  </p:stCondLst>
                                  <p:childTnLst>
                                    <p:set>
                                      <p:cBhvr>
                                        <p:cTn id="34" dur="1" fill="hold">
                                          <p:stCondLst>
                                            <p:cond delay="0"/>
                                          </p:stCondLst>
                                        </p:cTn>
                                        <p:tgtEl>
                                          <p:spTgt spid="123942"/>
                                        </p:tgtEl>
                                        <p:attrNameLst>
                                          <p:attrName>style.visibility</p:attrName>
                                        </p:attrNameLst>
                                      </p:cBhvr>
                                      <p:to>
                                        <p:strVal val="visible"/>
                                      </p:to>
                                    </p:set>
                                    <p:animEffect transition="in" filter="fade">
                                      <p:cBhvr>
                                        <p:cTn id="35" dur="500"/>
                                        <p:tgtEl>
                                          <p:spTgt spid="123942"/>
                                        </p:tgtEl>
                                      </p:cBhvr>
                                    </p:animEffect>
                                  </p:childTnLst>
                                </p:cTn>
                              </p:par>
                              <p:par>
                                <p:cTn id="36" presetID="10" presetClass="entr" presetSubtype="0" fill="hold" nodeType="withEffect">
                                  <p:stCondLst>
                                    <p:cond delay="0"/>
                                  </p:stCondLst>
                                  <p:childTnLst>
                                    <p:set>
                                      <p:cBhvr>
                                        <p:cTn id="37" dur="1" fill="hold">
                                          <p:stCondLst>
                                            <p:cond delay="0"/>
                                          </p:stCondLst>
                                        </p:cTn>
                                        <p:tgtEl>
                                          <p:spTgt spid="123944"/>
                                        </p:tgtEl>
                                        <p:attrNameLst>
                                          <p:attrName>style.visibility</p:attrName>
                                        </p:attrNameLst>
                                      </p:cBhvr>
                                      <p:to>
                                        <p:strVal val="visible"/>
                                      </p:to>
                                    </p:set>
                                    <p:animEffect transition="in" filter="fade">
                                      <p:cBhvr>
                                        <p:cTn id="38" dur="500"/>
                                        <p:tgtEl>
                                          <p:spTgt spid="123944"/>
                                        </p:tgtEl>
                                      </p:cBhvr>
                                    </p:animEffect>
                                  </p:childTnLst>
                                </p:cTn>
                              </p:par>
                              <p:par>
                                <p:cTn id="39" presetID="10" presetClass="entr" presetSubtype="0" fill="hold" nodeType="withEffect">
                                  <p:stCondLst>
                                    <p:cond delay="0"/>
                                  </p:stCondLst>
                                  <p:childTnLst>
                                    <p:set>
                                      <p:cBhvr>
                                        <p:cTn id="40" dur="1" fill="hold">
                                          <p:stCondLst>
                                            <p:cond delay="0"/>
                                          </p:stCondLst>
                                        </p:cTn>
                                        <p:tgtEl>
                                          <p:spTgt spid="123945"/>
                                        </p:tgtEl>
                                        <p:attrNameLst>
                                          <p:attrName>style.visibility</p:attrName>
                                        </p:attrNameLst>
                                      </p:cBhvr>
                                      <p:to>
                                        <p:strVal val="visible"/>
                                      </p:to>
                                    </p:set>
                                    <p:animEffect transition="in" filter="fade">
                                      <p:cBhvr>
                                        <p:cTn id="41" dur="500"/>
                                        <p:tgtEl>
                                          <p:spTgt spid="123945"/>
                                        </p:tgtEl>
                                      </p:cBhvr>
                                    </p:animEffect>
                                  </p:childTnLst>
                                </p:cTn>
                              </p:par>
                              <p:par>
                                <p:cTn id="42" presetID="10" presetClass="entr" presetSubtype="0" fill="hold" nodeType="withEffect">
                                  <p:stCondLst>
                                    <p:cond delay="0"/>
                                  </p:stCondLst>
                                  <p:childTnLst>
                                    <p:set>
                                      <p:cBhvr>
                                        <p:cTn id="43" dur="1" fill="hold">
                                          <p:stCondLst>
                                            <p:cond delay="0"/>
                                          </p:stCondLst>
                                        </p:cTn>
                                        <p:tgtEl>
                                          <p:spTgt spid="123947"/>
                                        </p:tgtEl>
                                        <p:attrNameLst>
                                          <p:attrName>style.visibility</p:attrName>
                                        </p:attrNameLst>
                                      </p:cBhvr>
                                      <p:to>
                                        <p:strVal val="visible"/>
                                      </p:to>
                                    </p:set>
                                    <p:animEffect transition="in" filter="fade">
                                      <p:cBhvr>
                                        <p:cTn id="44" dur="500"/>
                                        <p:tgtEl>
                                          <p:spTgt spid="1239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3956"/>
                                        </p:tgtEl>
                                        <p:attrNameLst>
                                          <p:attrName>style.visibility</p:attrName>
                                        </p:attrNameLst>
                                      </p:cBhvr>
                                      <p:to>
                                        <p:strVal val="visible"/>
                                      </p:to>
                                    </p:set>
                                    <p:animEffect transition="in" filter="fade">
                                      <p:cBhvr>
                                        <p:cTn id="47" dur="500"/>
                                        <p:tgtEl>
                                          <p:spTgt spid="123956"/>
                                        </p:tgtEl>
                                      </p:cBhvr>
                                    </p:animEffect>
                                  </p:childTnLst>
                                </p:cTn>
                              </p:par>
                            </p:childTnLst>
                          </p:cTn>
                        </p:par>
                        <p:par>
                          <p:cTn id="48" fill="hold" nodeType="afterGroup">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23909"/>
                                        </p:tgtEl>
                                        <p:attrNameLst>
                                          <p:attrName>style.visibility</p:attrName>
                                        </p:attrNameLst>
                                      </p:cBhvr>
                                      <p:to>
                                        <p:strVal val="visible"/>
                                      </p:to>
                                    </p:set>
                                    <p:animEffect transition="in" filter="fade">
                                      <p:cBhvr>
                                        <p:cTn id="51" dur="500"/>
                                        <p:tgtEl>
                                          <p:spTgt spid="12390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3911"/>
                                        </p:tgtEl>
                                        <p:attrNameLst>
                                          <p:attrName>style.visibility</p:attrName>
                                        </p:attrNameLst>
                                      </p:cBhvr>
                                      <p:to>
                                        <p:strVal val="visible"/>
                                      </p:to>
                                    </p:set>
                                    <p:animEffect transition="in" filter="fade">
                                      <p:cBhvr>
                                        <p:cTn id="54" dur="500"/>
                                        <p:tgtEl>
                                          <p:spTgt spid="123911"/>
                                        </p:tgtEl>
                                      </p:cBhvr>
                                    </p:animEffect>
                                  </p:childTnLst>
                                </p:cTn>
                              </p:par>
                              <p:par>
                                <p:cTn id="55" presetID="10" presetClass="entr" presetSubtype="0" fill="hold" nodeType="withEffect">
                                  <p:stCondLst>
                                    <p:cond delay="0"/>
                                  </p:stCondLst>
                                  <p:childTnLst>
                                    <p:set>
                                      <p:cBhvr>
                                        <p:cTn id="56" dur="1" fill="hold">
                                          <p:stCondLst>
                                            <p:cond delay="0"/>
                                          </p:stCondLst>
                                        </p:cTn>
                                        <p:tgtEl>
                                          <p:spTgt spid="123948"/>
                                        </p:tgtEl>
                                        <p:attrNameLst>
                                          <p:attrName>style.visibility</p:attrName>
                                        </p:attrNameLst>
                                      </p:cBhvr>
                                      <p:to>
                                        <p:strVal val="visible"/>
                                      </p:to>
                                    </p:set>
                                    <p:animEffect transition="in" filter="fade">
                                      <p:cBhvr>
                                        <p:cTn id="57" dur="500"/>
                                        <p:tgtEl>
                                          <p:spTgt spid="123948"/>
                                        </p:tgtEl>
                                      </p:cBhvr>
                                    </p:animEffect>
                                  </p:childTnLst>
                                </p:cTn>
                              </p:par>
                              <p:par>
                                <p:cTn id="58" presetID="10" presetClass="entr" presetSubtype="0" fill="hold" nodeType="withEffect">
                                  <p:stCondLst>
                                    <p:cond delay="0"/>
                                  </p:stCondLst>
                                  <p:childTnLst>
                                    <p:set>
                                      <p:cBhvr>
                                        <p:cTn id="59" dur="1" fill="hold">
                                          <p:stCondLst>
                                            <p:cond delay="0"/>
                                          </p:stCondLst>
                                        </p:cTn>
                                        <p:tgtEl>
                                          <p:spTgt spid="123949"/>
                                        </p:tgtEl>
                                        <p:attrNameLst>
                                          <p:attrName>style.visibility</p:attrName>
                                        </p:attrNameLst>
                                      </p:cBhvr>
                                      <p:to>
                                        <p:strVal val="visible"/>
                                      </p:to>
                                    </p:set>
                                    <p:animEffect transition="in" filter="fade">
                                      <p:cBhvr>
                                        <p:cTn id="60" dur="500"/>
                                        <p:tgtEl>
                                          <p:spTgt spid="123949"/>
                                        </p:tgtEl>
                                      </p:cBhvr>
                                    </p:animEffect>
                                  </p:childTnLst>
                                </p:cTn>
                              </p:par>
                              <p:par>
                                <p:cTn id="61" presetID="10" presetClass="entr" presetSubtype="0" fill="hold" nodeType="withEffect">
                                  <p:stCondLst>
                                    <p:cond delay="0"/>
                                  </p:stCondLst>
                                  <p:childTnLst>
                                    <p:set>
                                      <p:cBhvr>
                                        <p:cTn id="62" dur="1" fill="hold">
                                          <p:stCondLst>
                                            <p:cond delay="0"/>
                                          </p:stCondLst>
                                        </p:cTn>
                                        <p:tgtEl>
                                          <p:spTgt spid="123950"/>
                                        </p:tgtEl>
                                        <p:attrNameLst>
                                          <p:attrName>style.visibility</p:attrName>
                                        </p:attrNameLst>
                                      </p:cBhvr>
                                      <p:to>
                                        <p:strVal val="visible"/>
                                      </p:to>
                                    </p:set>
                                    <p:animEffect transition="in" filter="fade">
                                      <p:cBhvr>
                                        <p:cTn id="63" dur="500"/>
                                        <p:tgtEl>
                                          <p:spTgt spid="123950"/>
                                        </p:tgtEl>
                                      </p:cBhvr>
                                    </p:animEffect>
                                  </p:childTnLst>
                                </p:cTn>
                              </p:par>
                              <p:par>
                                <p:cTn id="64" presetID="10" presetClass="entr" presetSubtype="0" fill="hold" nodeType="withEffect">
                                  <p:stCondLst>
                                    <p:cond delay="0"/>
                                  </p:stCondLst>
                                  <p:childTnLst>
                                    <p:set>
                                      <p:cBhvr>
                                        <p:cTn id="65" dur="1" fill="hold">
                                          <p:stCondLst>
                                            <p:cond delay="0"/>
                                          </p:stCondLst>
                                        </p:cTn>
                                        <p:tgtEl>
                                          <p:spTgt spid="123951"/>
                                        </p:tgtEl>
                                        <p:attrNameLst>
                                          <p:attrName>style.visibility</p:attrName>
                                        </p:attrNameLst>
                                      </p:cBhvr>
                                      <p:to>
                                        <p:strVal val="visible"/>
                                      </p:to>
                                    </p:set>
                                    <p:animEffect transition="in" filter="fade">
                                      <p:cBhvr>
                                        <p:cTn id="66" dur="500"/>
                                        <p:tgtEl>
                                          <p:spTgt spid="1239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3957"/>
                                        </p:tgtEl>
                                        <p:attrNameLst>
                                          <p:attrName>style.visibility</p:attrName>
                                        </p:attrNameLst>
                                      </p:cBhvr>
                                      <p:to>
                                        <p:strVal val="visible"/>
                                      </p:to>
                                    </p:set>
                                    <p:animEffect transition="in" filter="fade">
                                      <p:cBhvr>
                                        <p:cTn id="69" dur="500"/>
                                        <p:tgtEl>
                                          <p:spTgt spid="12395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500"/>
                                        <p:tgtEl>
                                          <p:spTgt spid="2"/>
                                        </p:tgtEl>
                                      </p:cBhvr>
                                    </p:animEffect>
                                  </p:childTnLst>
                                </p:cTn>
                              </p:par>
                              <p:par>
                                <p:cTn id="75" presetID="10"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par>
                                <p:cTn id="78" presetID="10" presetClass="entr" presetSubtype="0" fill="hold"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23990"/>
                                        </p:tgtEl>
                                        <p:attrNameLst>
                                          <p:attrName>style.visibility</p:attrName>
                                        </p:attrNameLst>
                                      </p:cBhvr>
                                      <p:to>
                                        <p:strVal val="visible"/>
                                      </p:to>
                                    </p:set>
                                    <p:animEffect transition="in" filter="fade">
                                      <p:cBhvr>
                                        <p:cTn id="93" dur="500"/>
                                        <p:tgtEl>
                                          <p:spTgt spid="123990"/>
                                        </p:tgtEl>
                                      </p:cBhvr>
                                    </p:animEffect>
                                  </p:childTnLst>
                                </p:cTn>
                              </p:par>
                            </p:childTnLst>
                          </p:cTn>
                        </p:par>
                        <p:par>
                          <p:cTn id="94" fill="hold" nodeType="afterGroup">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123991"/>
                                        </p:tgtEl>
                                        <p:attrNameLst>
                                          <p:attrName>style.visibility</p:attrName>
                                        </p:attrNameLst>
                                      </p:cBhvr>
                                      <p:to>
                                        <p:strVal val="visible"/>
                                      </p:to>
                                    </p:set>
                                    <p:animEffect transition="in" filter="fade">
                                      <p:cBhvr>
                                        <p:cTn id="97" dur="500"/>
                                        <p:tgtEl>
                                          <p:spTgt spid="123991"/>
                                        </p:tgtEl>
                                      </p:cBhvr>
                                    </p:animEffect>
                                  </p:childTnLst>
                                </p:cTn>
                              </p:par>
                            </p:childTnLst>
                          </p:cTn>
                        </p:par>
                        <p:par>
                          <p:cTn id="98" fill="hold" nodeType="afterGroup">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123992"/>
                                        </p:tgtEl>
                                        <p:attrNameLst>
                                          <p:attrName>style.visibility</p:attrName>
                                        </p:attrNameLst>
                                      </p:cBhvr>
                                      <p:to>
                                        <p:strVal val="visible"/>
                                      </p:to>
                                    </p:set>
                                    <p:animEffect transition="in" filter="fade">
                                      <p:cBhvr>
                                        <p:cTn id="101" dur="500"/>
                                        <p:tgtEl>
                                          <p:spTgt spid="123992"/>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4"/>
                                        </p:tgtEl>
                                        <p:attrNameLst>
                                          <p:attrName>style.visibility</p:attrName>
                                        </p:attrNameLst>
                                      </p:cBhvr>
                                      <p:to>
                                        <p:strVal val="visible"/>
                                      </p:to>
                                    </p:set>
                                    <p:animEffect transition="in" filter="fade">
                                      <p:cBhvr>
                                        <p:cTn id="109" dur="500"/>
                                        <p:tgtEl>
                                          <p:spTgt spid="7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fade">
                                      <p:cBhvr>
                                        <p:cTn id="112" dur="500"/>
                                        <p:tgtEl>
                                          <p:spTgt spid="7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1" fill="hold" nodeType="clickEffect">
                                  <p:stCondLst>
                                    <p:cond delay="0"/>
                                  </p:stCondLst>
                                  <p:childTnLst>
                                    <p:set>
                                      <p:cBhvr>
                                        <p:cTn id="116" dur="1" fill="hold">
                                          <p:stCondLst>
                                            <p:cond delay="0"/>
                                          </p:stCondLst>
                                        </p:cTn>
                                        <p:tgtEl>
                                          <p:spTgt spid="124003"/>
                                        </p:tgtEl>
                                        <p:attrNameLst>
                                          <p:attrName>style.visibility</p:attrName>
                                        </p:attrNameLst>
                                      </p:cBhvr>
                                      <p:to>
                                        <p:strVal val="visible"/>
                                      </p:to>
                                    </p:set>
                                    <p:animEffect transition="in" filter="wipe(up)">
                                      <p:cBhvr>
                                        <p:cTn id="117" dur="1000"/>
                                        <p:tgtEl>
                                          <p:spTgt spid="124003"/>
                                        </p:tgtEl>
                                      </p:cBhvr>
                                    </p:animEffect>
                                  </p:childTnLst>
                                </p:cTn>
                              </p:par>
                            </p:childTnLst>
                          </p:cTn>
                        </p:par>
                        <p:par>
                          <p:cTn id="118" fill="hold" nodeType="afterGroup">
                            <p:stCondLst>
                              <p:cond delay="1000"/>
                            </p:stCondLst>
                            <p:childTnLst>
                              <p:par>
                                <p:cTn id="119" presetID="22" presetClass="entr" presetSubtype="1" fill="hold" nodeType="afterEffect">
                                  <p:stCondLst>
                                    <p:cond delay="1500"/>
                                  </p:stCondLst>
                                  <p:childTnLst>
                                    <p:set>
                                      <p:cBhvr>
                                        <p:cTn id="120" dur="1" fill="hold">
                                          <p:stCondLst>
                                            <p:cond delay="0"/>
                                          </p:stCondLst>
                                        </p:cTn>
                                        <p:tgtEl>
                                          <p:spTgt spid="124004"/>
                                        </p:tgtEl>
                                        <p:attrNameLst>
                                          <p:attrName>style.visibility</p:attrName>
                                        </p:attrNameLst>
                                      </p:cBhvr>
                                      <p:to>
                                        <p:strVal val="visible"/>
                                      </p:to>
                                    </p:set>
                                    <p:animEffect transition="in" filter="wipe(up)">
                                      <p:cBhvr>
                                        <p:cTn id="121" dur="1000"/>
                                        <p:tgtEl>
                                          <p:spTgt spid="124004"/>
                                        </p:tgtEl>
                                      </p:cBhvr>
                                    </p:animEffect>
                                  </p:childTnLst>
                                </p:cTn>
                              </p:par>
                            </p:childTnLst>
                          </p:cTn>
                        </p:par>
                        <p:par>
                          <p:cTn id="122" fill="hold" nodeType="afterGroup">
                            <p:stCondLst>
                              <p:cond delay="3500"/>
                            </p:stCondLst>
                            <p:childTnLst>
                              <p:par>
                                <p:cTn id="123" presetID="22" presetClass="entr" presetSubtype="1" fill="hold" nodeType="afterEffect">
                                  <p:stCondLst>
                                    <p:cond delay="1500"/>
                                  </p:stCondLst>
                                  <p:childTnLst>
                                    <p:set>
                                      <p:cBhvr>
                                        <p:cTn id="124" dur="1" fill="hold">
                                          <p:stCondLst>
                                            <p:cond delay="0"/>
                                          </p:stCondLst>
                                        </p:cTn>
                                        <p:tgtEl>
                                          <p:spTgt spid="124005"/>
                                        </p:tgtEl>
                                        <p:attrNameLst>
                                          <p:attrName>style.visibility</p:attrName>
                                        </p:attrNameLst>
                                      </p:cBhvr>
                                      <p:to>
                                        <p:strVal val="visible"/>
                                      </p:to>
                                    </p:set>
                                    <p:animEffect transition="in" filter="wipe(up)">
                                      <p:cBhvr>
                                        <p:cTn id="125" dur="1000"/>
                                        <p:tgtEl>
                                          <p:spTgt spid="124005"/>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ntr" presetSubtype="0" fill="hold" nodeType="clickEffect">
                                  <p:stCondLst>
                                    <p:cond delay="0"/>
                                  </p:stCondLst>
                                  <p:childTnLst>
                                    <p:set>
                                      <p:cBhvr>
                                        <p:cTn id="129" dur="1" fill="hold">
                                          <p:stCondLst>
                                            <p:cond delay="0"/>
                                          </p:stCondLst>
                                        </p:cTn>
                                        <p:tgtEl>
                                          <p:spTgt spid="41986"/>
                                        </p:tgtEl>
                                        <p:attrNameLst>
                                          <p:attrName>style.visibility</p:attrName>
                                        </p:attrNameLst>
                                      </p:cBhvr>
                                      <p:to>
                                        <p:strVal val="visible"/>
                                      </p:to>
                                    </p:set>
                                    <p:animEffect transition="in" filter="fade">
                                      <p:cBhvr>
                                        <p:cTn id="130" dur="500"/>
                                        <p:tgtEl>
                                          <p:spTgt spid="41986"/>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0" presetClass="entr" presetSubtype="0" fill="hold" nodeType="click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fade">
                                      <p:cBhvr>
                                        <p:cTn id="135" dur="500"/>
                                        <p:tgtEl>
                                          <p:spTgt spid="7"/>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8"/>
                                        </p:tgtEl>
                                        <p:attrNameLst>
                                          <p:attrName>style.visibility</p:attrName>
                                        </p:attrNameLst>
                                      </p:cBhvr>
                                      <p:to>
                                        <p:strVal val="visible"/>
                                      </p:to>
                                    </p:set>
                                    <p:animEffect transition="in" filter="fade">
                                      <p:cBhvr>
                                        <p:cTn id="14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nimBg="1"/>
      <p:bldP spid="123910" grpId="0" animBg="1"/>
      <p:bldP spid="123909" grpId="0" animBg="1"/>
      <p:bldP spid="123911" grpId="0" animBg="1"/>
      <p:bldP spid="123915" grpId="0" animBg="1"/>
      <p:bldP spid="123917" grpId="0" animBg="1"/>
      <p:bldP spid="123955" grpId="0"/>
      <p:bldP spid="123956" grpId="0"/>
      <p:bldP spid="123957" grpId="0"/>
      <p:bldP spid="123990" grpId="0"/>
      <p:bldP spid="123991" grpId="0"/>
      <p:bldP spid="123992" grpId="0"/>
      <p:bldP spid="74" grpId="0"/>
      <p:bldP spid="75" grpId="0"/>
      <p:bldP spid="76" grpId="0"/>
      <p:bldP spid="7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p:txBody>
          <a:bodyPr/>
          <a:lstStyle/>
          <a:p>
            <a:pPr eaLnBrk="1" hangingPunct="1"/>
            <a:r>
              <a:rPr lang="en-US" altLang="en-US"/>
              <a:t>Structure from motion</a:t>
            </a:r>
          </a:p>
        </p:txBody>
      </p:sp>
      <p:sp>
        <p:nvSpPr>
          <p:cNvPr id="3" name="Content Placeholder 2"/>
          <p:cNvSpPr>
            <a:spLocks noGrp="1"/>
          </p:cNvSpPr>
          <p:nvPr>
            <p:ph idx="1"/>
          </p:nvPr>
        </p:nvSpPr>
        <p:spPr>
          <a:xfrm>
            <a:off x="457200" y="1600200"/>
            <a:ext cx="8229600" cy="5029200"/>
          </a:xfrm>
        </p:spPr>
        <p:txBody>
          <a:bodyPr rtlCol="0">
            <a:normAutofit fontScale="92500" lnSpcReduction="10000"/>
          </a:bodyPr>
          <a:lstStyle/>
          <a:p>
            <a:pPr eaLnBrk="1" fontAlgn="auto" hangingPunct="1">
              <a:spcAft>
                <a:spcPts val="0"/>
              </a:spcAft>
              <a:defRPr/>
            </a:pPr>
            <a:r>
              <a:rPr lang="en-US" dirty="0"/>
              <a:t>Minimize sum of squared </a:t>
            </a:r>
            <a:r>
              <a:rPr lang="en-US" dirty="0" err="1"/>
              <a:t>reprojection</a:t>
            </a:r>
            <a:r>
              <a:rPr lang="en-US" dirty="0"/>
              <a:t> errors:</a:t>
            </a:r>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r>
              <a:rPr lang="en-US" dirty="0"/>
              <a:t>Minimizing this function is called </a:t>
            </a:r>
            <a:r>
              <a:rPr lang="en-US" i="1" dirty="0"/>
              <a:t>bundle adjustment</a:t>
            </a:r>
          </a:p>
          <a:p>
            <a:pPr lvl="1" eaLnBrk="1" fontAlgn="auto" hangingPunct="1">
              <a:spcAft>
                <a:spcPts val="0"/>
              </a:spcAft>
              <a:defRPr/>
            </a:pPr>
            <a:r>
              <a:rPr lang="en-US" dirty="0"/>
              <a:t>Optimized using non-linear least squares, 			e.g. </a:t>
            </a:r>
            <a:r>
              <a:rPr lang="en-US" dirty="0" err="1"/>
              <a:t>Levenberg</a:t>
            </a:r>
            <a:r>
              <a:rPr lang="en-US" dirty="0"/>
              <a:t>-Marquardt</a:t>
            </a:r>
          </a:p>
        </p:txBody>
      </p:sp>
      <p:pic>
        <p:nvPicPr>
          <p:cNvPr id="4" name="Picture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888" y="2097090"/>
            <a:ext cx="5715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Brace 4"/>
          <p:cNvSpPr/>
          <p:nvPr/>
        </p:nvSpPr>
        <p:spPr>
          <a:xfrm rot="5400000">
            <a:off x="5576888" y="2354263"/>
            <a:ext cx="228600" cy="1752600"/>
          </a:xfrm>
          <a:prstGeom prst="rightBrace">
            <a:avLst/>
          </a:prstGeom>
          <a:ln w="22225">
            <a:solidFill>
              <a:srgbClr val="00000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5"/>
          <p:cNvSpPr txBox="1">
            <a:spLocks noChangeArrowheads="1"/>
          </p:cNvSpPr>
          <p:nvPr/>
        </p:nvSpPr>
        <p:spPr bwMode="auto">
          <a:xfrm>
            <a:off x="4930777" y="3344863"/>
            <a:ext cx="1560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predicted</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image location</a:t>
            </a:r>
          </a:p>
        </p:txBody>
      </p:sp>
      <p:sp>
        <p:nvSpPr>
          <p:cNvPr id="7" name="TextBox 6"/>
          <p:cNvSpPr txBox="1">
            <a:spLocks noChangeArrowheads="1"/>
          </p:cNvSpPr>
          <p:nvPr/>
        </p:nvSpPr>
        <p:spPr bwMode="auto">
          <a:xfrm>
            <a:off x="6683377" y="3344863"/>
            <a:ext cx="1560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observed</a:t>
            </a: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image location</a:t>
            </a:r>
          </a:p>
        </p:txBody>
      </p:sp>
      <p:sp>
        <p:nvSpPr>
          <p:cNvPr id="8" name="Right Brace 7"/>
          <p:cNvSpPr/>
          <p:nvPr/>
        </p:nvSpPr>
        <p:spPr>
          <a:xfrm rot="5400000">
            <a:off x="7306469" y="2788444"/>
            <a:ext cx="228600" cy="884238"/>
          </a:xfrm>
          <a:prstGeom prst="rightBrace">
            <a:avLst/>
          </a:prstGeom>
          <a:ln w="22225">
            <a:solidFill>
              <a:srgbClr val="00000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00713" name="Picture 2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492375"/>
            <a:ext cx="20589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ight Brace 12"/>
          <p:cNvSpPr/>
          <p:nvPr/>
        </p:nvSpPr>
        <p:spPr>
          <a:xfrm rot="5400000">
            <a:off x="3940175" y="3011488"/>
            <a:ext cx="228600" cy="533400"/>
          </a:xfrm>
          <a:prstGeom prst="rightBrace">
            <a:avLst/>
          </a:prstGeom>
          <a:ln w="22225">
            <a:solidFill>
              <a:srgbClr val="00000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p:cNvSpPr txBox="1">
            <a:spLocks noChangeArrowheads="1"/>
          </p:cNvSpPr>
          <p:nvPr/>
        </p:nvSpPr>
        <p:spPr bwMode="auto">
          <a:xfrm>
            <a:off x="2762252" y="3903663"/>
            <a:ext cx="27416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indicator variable</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is point </a:t>
            </a:r>
            <a:r>
              <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i </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visible in image </a:t>
            </a:r>
            <a:r>
              <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j </a:t>
            </a: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1"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cxnSp>
        <p:nvCxnSpPr>
          <p:cNvPr id="16" name="Straight Arrow Connector 15"/>
          <p:cNvCxnSpPr/>
          <p:nvPr/>
        </p:nvCxnSpPr>
        <p:spPr>
          <a:xfrm rot="16200000" flipH="1">
            <a:off x="3856038" y="3749675"/>
            <a:ext cx="417512" cy="79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77453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1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title"/>
          </p:nvPr>
        </p:nvSpPr>
        <p:spPr>
          <a:xfrm>
            <a:off x="457200" y="125413"/>
            <a:ext cx="8229600" cy="1143000"/>
          </a:xfrm>
        </p:spPr>
        <p:txBody>
          <a:bodyPr/>
          <a:lstStyle/>
          <a:p>
            <a:pPr eaLnBrk="1" hangingPunct="1"/>
            <a:r>
              <a:rPr lang="en-US" altLang="en-US"/>
              <a:t>Solving structure from motion</a:t>
            </a:r>
          </a:p>
        </p:txBody>
      </p:sp>
      <p:sp>
        <p:nvSpPr>
          <p:cNvPr id="6" name="Content Placeholder 5"/>
          <p:cNvSpPr>
            <a:spLocks noGrp="1"/>
          </p:cNvSpPr>
          <p:nvPr>
            <p:ph idx="1"/>
          </p:nvPr>
        </p:nvSpPr>
        <p:spPr>
          <a:xfrm>
            <a:off x="549277" y="3863977"/>
            <a:ext cx="8183563" cy="2811463"/>
          </a:xfrm>
        </p:spPr>
        <p:txBody>
          <a:bodyPr/>
          <a:lstStyle/>
          <a:p>
            <a:pPr eaLnBrk="1" hangingPunct="1"/>
            <a:r>
              <a:rPr lang="en-US" altLang="en-US" dirty="0"/>
              <a:t>Challenges:</a:t>
            </a:r>
          </a:p>
          <a:p>
            <a:pPr lvl="1" eaLnBrk="1" hangingPunct="1"/>
            <a:r>
              <a:rPr lang="en-US" altLang="en-US" dirty="0"/>
              <a:t>Large number of parameters (1000’s of cameras, millions of points)</a:t>
            </a:r>
          </a:p>
          <a:p>
            <a:pPr lvl="1" eaLnBrk="1" hangingPunct="1"/>
            <a:r>
              <a:rPr lang="en-US" altLang="en-US" dirty="0"/>
              <a:t>Very non-linear objective function</a:t>
            </a:r>
          </a:p>
        </p:txBody>
      </p:sp>
      <p:pic>
        <p:nvPicPr>
          <p:cNvPr id="1026" name="Picture 2" descr="C:\snavely\work\talks\2009\CVPR_short_course\sfm_fig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425" y="1200152"/>
            <a:ext cx="28321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822452"/>
            <a:ext cx="35306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4" name="Rectangle 8"/>
          <p:cNvSpPr>
            <a:spLocks noChangeArrowheads="1"/>
          </p:cNvSpPr>
          <p:nvPr/>
        </p:nvSpPr>
        <p:spPr bwMode="auto">
          <a:xfrm>
            <a:off x="901700" y="3106738"/>
            <a:ext cx="2833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Inputs: feature tracks</a:t>
            </a:r>
          </a:p>
        </p:txBody>
      </p:sp>
      <p:sp>
        <p:nvSpPr>
          <p:cNvPr id="10" name="Rectangle 9"/>
          <p:cNvSpPr>
            <a:spLocks noChangeArrowheads="1"/>
          </p:cNvSpPr>
          <p:nvPr/>
        </p:nvSpPr>
        <p:spPr bwMode="auto">
          <a:xfrm>
            <a:off x="4470400" y="3117852"/>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Outputs: 3D cameras and points</a:t>
            </a:r>
          </a:p>
        </p:txBody>
      </p:sp>
      <p:sp>
        <p:nvSpPr>
          <p:cNvPr id="8" name="Right Arrow 7"/>
          <p:cNvSpPr/>
          <p:nvPr/>
        </p:nvSpPr>
        <p:spPr>
          <a:xfrm>
            <a:off x="4457702" y="1965327"/>
            <a:ext cx="479425" cy="492125"/>
          </a:xfrm>
          <a:prstGeom prst="rightArrow">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9589380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a:xfrm>
            <a:off x="457200" y="125413"/>
            <a:ext cx="8229600" cy="1143000"/>
          </a:xfrm>
        </p:spPr>
        <p:txBody>
          <a:bodyPr/>
          <a:lstStyle/>
          <a:p>
            <a:pPr eaLnBrk="1" hangingPunct="1"/>
            <a:r>
              <a:rPr lang="en-US" altLang="en-US"/>
              <a:t>Solving structure from motion</a:t>
            </a:r>
          </a:p>
        </p:txBody>
      </p:sp>
      <p:pic>
        <p:nvPicPr>
          <p:cNvPr id="202755" name="Picture 2" descr="C:\snavely\work\talks\2009\CVPR_short_course\sfm_fig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25" y="1200152"/>
            <a:ext cx="28321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5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3" y="1822452"/>
            <a:ext cx="35306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7" name="Rectangle 7"/>
          <p:cNvSpPr>
            <a:spLocks noChangeArrowheads="1"/>
          </p:cNvSpPr>
          <p:nvPr/>
        </p:nvSpPr>
        <p:spPr bwMode="auto">
          <a:xfrm>
            <a:off x="901700" y="3106738"/>
            <a:ext cx="2833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Inputs: feature tracks</a:t>
            </a:r>
          </a:p>
        </p:txBody>
      </p:sp>
      <p:sp>
        <p:nvSpPr>
          <p:cNvPr id="202758" name="Rectangle 8"/>
          <p:cNvSpPr>
            <a:spLocks noChangeArrowheads="1"/>
          </p:cNvSpPr>
          <p:nvPr/>
        </p:nvSpPr>
        <p:spPr bwMode="auto">
          <a:xfrm>
            <a:off x="4470400" y="3117852"/>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Outputs: 3D cameras and points</a:t>
            </a:r>
          </a:p>
        </p:txBody>
      </p:sp>
      <p:sp>
        <p:nvSpPr>
          <p:cNvPr id="10" name="Content Placeholder 5"/>
          <p:cNvSpPr>
            <a:spLocks noGrp="1"/>
          </p:cNvSpPr>
          <p:nvPr>
            <p:ph idx="1"/>
          </p:nvPr>
        </p:nvSpPr>
        <p:spPr>
          <a:xfrm>
            <a:off x="549277" y="3863977"/>
            <a:ext cx="8183563" cy="2811463"/>
          </a:xfrm>
        </p:spPr>
        <p:txBody>
          <a:bodyPr rtlCol="0">
            <a:normAutofit fontScale="92500" lnSpcReduction="10000"/>
          </a:bodyPr>
          <a:lstStyle/>
          <a:p>
            <a:pPr eaLnBrk="1" fontAlgn="auto" hangingPunct="1">
              <a:spcAft>
                <a:spcPts val="0"/>
              </a:spcAft>
              <a:defRPr/>
            </a:pPr>
            <a:r>
              <a:rPr lang="en-US" sz="2800" dirty="0"/>
              <a:t>Important tool: Bundle Adjustment [</a:t>
            </a:r>
            <a:r>
              <a:rPr lang="en-US" sz="2800" dirty="0" err="1"/>
              <a:t>Triggs</a:t>
            </a:r>
            <a:r>
              <a:rPr lang="en-US" sz="2800" dirty="0"/>
              <a:t> </a:t>
            </a:r>
            <a:r>
              <a:rPr lang="en-US" sz="2800" i="1" dirty="0"/>
              <a:t>et al.</a:t>
            </a:r>
            <a:r>
              <a:rPr lang="en-US" sz="2800" dirty="0"/>
              <a:t> ’00]</a:t>
            </a:r>
          </a:p>
          <a:p>
            <a:pPr lvl="1" eaLnBrk="1" fontAlgn="auto" hangingPunct="1">
              <a:spcAft>
                <a:spcPts val="0"/>
              </a:spcAft>
              <a:defRPr/>
            </a:pPr>
            <a:r>
              <a:rPr lang="en-US" sz="2400" dirty="0"/>
              <a:t>Joint non-linear optimization of both cameras and points</a:t>
            </a:r>
          </a:p>
          <a:p>
            <a:pPr lvl="1" eaLnBrk="1" fontAlgn="auto" hangingPunct="1">
              <a:spcAft>
                <a:spcPts val="0"/>
              </a:spcAft>
              <a:defRPr/>
            </a:pPr>
            <a:r>
              <a:rPr lang="en-US" sz="2400" dirty="0"/>
              <a:t>Very powerful, elegant tool</a:t>
            </a:r>
          </a:p>
          <a:p>
            <a:pPr eaLnBrk="1" fontAlgn="auto" hangingPunct="1">
              <a:spcAft>
                <a:spcPts val="0"/>
              </a:spcAft>
              <a:defRPr/>
            </a:pPr>
            <a:r>
              <a:rPr lang="en-US" sz="2800" dirty="0"/>
              <a:t>The bad news:</a:t>
            </a:r>
          </a:p>
          <a:p>
            <a:pPr lvl="1" eaLnBrk="1" fontAlgn="auto" hangingPunct="1">
              <a:spcAft>
                <a:spcPts val="0"/>
              </a:spcAft>
              <a:defRPr/>
            </a:pPr>
            <a:r>
              <a:rPr lang="en-US" sz="2400" dirty="0"/>
              <a:t>Starting from a random initialization is very likely to give the wrong answer</a:t>
            </a:r>
          </a:p>
          <a:p>
            <a:pPr lvl="1" eaLnBrk="1" fontAlgn="auto" hangingPunct="1">
              <a:spcAft>
                <a:spcPts val="0"/>
              </a:spcAft>
              <a:defRPr/>
            </a:pPr>
            <a:r>
              <a:rPr lang="en-US" sz="2400" dirty="0"/>
              <a:t>Difficult to initialize all the cameras at once</a:t>
            </a:r>
          </a:p>
        </p:txBody>
      </p:sp>
      <p:sp>
        <p:nvSpPr>
          <p:cNvPr id="11" name="Right Arrow 10"/>
          <p:cNvSpPr/>
          <p:nvPr/>
        </p:nvSpPr>
        <p:spPr>
          <a:xfrm>
            <a:off x="4457702" y="1965327"/>
            <a:ext cx="479425" cy="492125"/>
          </a:xfrm>
          <a:prstGeom prst="rightArrow">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7297996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4" end="4"/>
                                            </p:txEl>
                                          </p:spTgt>
                                        </p:tgtEl>
                                        <p:attrNameLst>
                                          <p:attrName>style.visibility</p:attrName>
                                        </p:attrNameLst>
                                      </p:cBhvr>
                                      <p:to>
                                        <p:strVal val="visible"/>
                                      </p:to>
                                    </p:set>
                                    <p:animEffect transition="in" filter="fade">
                                      <p:cBhvr>
                                        <p:cTn id="10" dur="500"/>
                                        <p:tgtEl>
                                          <p:spTgt spid="10">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animEffect transition="in" filter="fade">
                                      <p:cBhvr>
                                        <p:cTn id="1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1"/>
          <p:cNvSpPr>
            <a:spLocks noGrp="1"/>
          </p:cNvSpPr>
          <p:nvPr>
            <p:ph type="title"/>
          </p:nvPr>
        </p:nvSpPr>
        <p:spPr>
          <a:xfrm>
            <a:off x="457200" y="125413"/>
            <a:ext cx="8229600" cy="1143000"/>
          </a:xfrm>
        </p:spPr>
        <p:txBody>
          <a:bodyPr/>
          <a:lstStyle/>
          <a:p>
            <a:pPr eaLnBrk="1" hangingPunct="1"/>
            <a:r>
              <a:rPr lang="en-US" altLang="en-US"/>
              <a:t>Solving structure from motion</a:t>
            </a:r>
          </a:p>
        </p:txBody>
      </p:sp>
      <p:pic>
        <p:nvPicPr>
          <p:cNvPr id="203779" name="Picture 2" descr="C:\snavely\work\talks\2009\CVPR_short_course\sfm_fig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425" y="1200152"/>
            <a:ext cx="28321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822452"/>
            <a:ext cx="3530600"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781" name="Rectangle 7"/>
          <p:cNvSpPr>
            <a:spLocks noChangeArrowheads="1"/>
          </p:cNvSpPr>
          <p:nvPr/>
        </p:nvSpPr>
        <p:spPr bwMode="auto">
          <a:xfrm>
            <a:off x="901700" y="3106738"/>
            <a:ext cx="2833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Inputs: feature tracks</a:t>
            </a:r>
          </a:p>
        </p:txBody>
      </p:sp>
      <p:sp>
        <p:nvSpPr>
          <p:cNvPr id="203782" name="Rectangle 8"/>
          <p:cNvSpPr>
            <a:spLocks noChangeArrowheads="1"/>
          </p:cNvSpPr>
          <p:nvPr/>
        </p:nvSpPr>
        <p:spPr bwMode="auto">
          <a:xfrm>
            <a:off x="4470400" y="3117852"/>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Outputs: 3D cameras and points</a:t>
            </a:r>
          </a:p>
        </p:txBody>
      </p:sp>
      <p:sp>
        <p:nvSpPr>
          <p:cNvPr id="10" name="Content Placeholder 5"/>
          <p:cNvSpPr>
            <a:spLocks noGrp="1"/>
          </p:cNvSpPr>
          <p:nvPr>
            <p:ph idx="1"/>
          </p:nvPr>
        </p:nvSpPr>
        <p:spPr>
          <a:xfrm>
            <a:off x="434977" y="3978277"/>
            <a:ext cx="8412163" cy="2879725"/>
          </a:xfrm>
        </p:spPr>
        <p:txBody>
          <a:bodyPr/>
          <a:lstStyle/>
          <a:p>
            <a:pPr eaLnBrk="1" hangingPunct="1"/>
            <a:r>
              <a:rPr lang="en-US" altLang="en-US" sz="2800"/>
              <a:t>The good news:</a:t>
            </a:r>
          </a:p>
          <a:p>
            <a:pPr lvl="1" eaLnBrk="1" hangingPunct="1"/>
            <a:r>
              <a:rPr lang="en-US" altLang="en-US" sz="2400"/>
              <a:t>Structure from motion with two cameras is (relatively) easy</a:t>
            </a:r>
          </a:p>
          <a:p>
            <a:pPr lvl="1" eaLnBrk="1" hangingPunct="1"/>
            <a:r>
              <a:rPr lang="en-US" altLang="en-US" sz="2400"/>
              <a:t>Once we have an initial model, it’s easy to add new cameras</a:t>
            </a:r>
          </a:p>
          <a:p>
            <a:pPr eaLnBrk="1" hangingPunct="1"/>
            <a:r>
              <a:rPr lang="en-US" altLang="en-US" sz="2800"/>
              <a:t>Idea:</a:t>
            </a:r>
          </a:p>
          <a:p>
            <a:pPr lvl="1" eaLnBrk="1" hangingPunct="1"/>
            <a:r>
              <a:rPr lang="en-US" altLang="en-US" sz="2400"/>
              <a:t>Start with a small seed reconstruction, and grow</a:t>
            </a:r>
            <a:endParaRPr lang="en-US" altLang="en-US"/>
          </a:p>
          <a:p>
            <a:pPr eaLnBrk="1" hangingPunct="1"/>
            <a:endParaRPr lang="en-US" altLang="en-US" sz="2800"/>
          </a:p>
        </p:txBody>
      </p:sp>
      <p:sp>
        <p:nvSpPr>
          <p:cNvPr id="11" name="Right Arrow 10"/>
          <p:cNvSpPr/>
          <p:nvPr/>
        </p:nvSpPr>
        <p:spPr>
          <a:xfrm>
            <a:off x="4457702" y="1965327"/>
            <a:ext cx="479425" cy="492125"/>
          </a:xfrm>
          <a:prstGeom prst="rightArrow">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23379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4" end="4"/>
                                            </p:txEl>
                                          </p:spTgt>
                                        </p:tgtEl>
                                        <p:attrNameLst>
                                          <p:attrName>style.visibility</p:attrName>
                                        </p:attrNameLst>
                                      </p:cBhvr>
                                      <p:to>
                                        <p:strVal val="visible"/>
                                      </p:to>
                                    </p:set>
                                    <p:animEffect transition="in" filter="fade">
                                      <p:cBhvr>
                                        <p:cTn id="1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Line 2"/>
          <p:cNvSpPr>
            <a:spLocks noChangeShapeType="1"/>
          </p:cNvSpPr>
          <p:nvPr/>
        </p:nvSpPr>
        <p:spPr bwMode="auto">
          <a:xfrm flipH="1" flipV="1">
            <a:off x="2959100" y="3967165"/>
            <a:ext cx="3455988" cy="134302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03" name="Rectangle 3"/>
          <p:cNvSpPr>
            <a:spLocks noGrp="1" noChangeArrowheads="1"/>
          </p:cNvSpPr>
          <p:nvPr>
            <p:ph type="title"/>
          </p:nvPr>
        </p:nvSpPr>
        <p:spPr/>
        <p:txBody>
          <a:bodyPr/>
          <a:lstStyle/>
          <a:p>
            <a:pPr eaLnBrk="1" hangingPunct="1"/>
            <a:r>
              <a:rPr lang="en-US" altLang="en-US"/>
              <a:t>Incremental SfM</a:t>
            </a:r>
          </a:p>
        </p:txBody>
      </p:sp>
      <p:grpSp>
        <p:nvGrpSpPr>
          <p:cNvPr id="204804" name="Group 4"/>
          <p:cNvGrpSpPr>
            <a:grpSpLocks/>
          </p:cNvGrpSpPr>
          <p:nvPr/>
        </p:nvGrpSpPr>
        <p:grpSpPr bwMode="auto">
          <a:xfrm>
            <a:off x="2413000" y="1944690"/>
            <a:ext cx="4192588" cy="3711575"/>
            <a:chOff x="1520" y="1225"/>
            <a:chExt cx="2641" cy="2338"/>
          </a:xfrm>
        </p:grpSpPr>
        <p:sp>
          <p:nvSpPr>
            <p:cNvPr id="204824" name="Line 5"/>
            <p:cNvSpPr>
              <a:spLocks noChangeShapeType="1"/>
            </p:cNvSpPr>
            <p:nvPr/>
          </p:nvSpPr>
          <p:spPr bwMode="auto">
            <a:xfrm flipH="1">
              <a:off x="3859" y="2113"/>
              <a:ext cx="32" cy="56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25" name="Line 6"/>
            <p:cNvSpPr>
              <a:spLocks noChangeShapeType="1"/>
            </p:cNvSpPr>
            <p:nvPr/>
          </p:nvSpPr>
          <p:spPr bwMode="auto">
            <a:xfrm>
              <a:off x="3828" y="2710"/>
              <a:ext cx="156" cy="56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26" name="Line 7"/>
            <p:cNvSpPr>
              <a:spLocks noChangeShapeType="1"/>
            </p:cNvSpPr>
            <p:nvPr/>
          </p:nvSpPr>
          <p:spPr bwMode="auto">
            <a:xfrm flipV="1">
              <a:off x="2505" y="2008"/>
              <a:ext cx="755" cy="60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27" name="Line 8"/>
            <p:cNvSpPr>
              <a:spLocks noChangeShapeType="1"/>
            </p:cNvSpPr>
            <p:nvPr/>
          </p:nvSpPr>
          <p:spPr bwMode="auto">
            <a:xfrm>
              <a:off x="3261" y="2019"/>
              <a:ext cx="628" cy="5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28" name="Line 9"/>
            <p:cNvSpPr>
              <a:spLocks noChangeShapeType="1"/>
            </p:cNvSpPr>
            <p:nvPr/>
          </p:nvSpPr>
          <p:spPr bwMode="auto">
            <a:xfrm>
              <a:off x="2316" y="1406"/>
              <a:ext cx="216" cy="614"/>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29" name="Line 10"/>
            <p:cNvSpPr>
              <a:spLocks noChangeShapeType="1"/>
            </p:cNvSpPr>
            <p:nvPr/>
          </p:nvSpPr>
          <p:spPr bwMode="auto">
            <a:xfrm>
              <a:off x="2316" y="1406"/>
              <a:ext cx="181" cy="126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0" name="Line 11"/>
            <p:cNvSpPr>
              <a:spLocks noChangeShapeType="1"/>
            </p:cNvSpPr>
            <p:nvPr/>
          </p:nvSpPr>
          <p:spPr bwMode="auto">
            <a:xfrm flipH="1">
              <a:off x="2497" y="2020"/>
              <a:ext cx="35" cy="649"/>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1" name="Line 12"/>
            <p:cNvSpPr>
              <a:spLocks noChangeShapeType="1"/>
            </p:cNvSpPr>
            <p:nvPr/>
          </p:nvSpPr>
          <p:spPr bwMode="auto">
            <a:xfrm>
              <a:off x="1809" y="2452"/>
              <a:ext cx="688" cy="217"/>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2" name="Line 13"/>
            <p:cNvSpPr>
              <a:spLocks noChangeShapeType="1"/>
            </p:cNvSpPr>
            <p:nvPr/>
          </p:nvSpPr>
          <p:spPr bwMode="auto">
            <a:xfrm>
              <a:off x="1809" y="3140"/>
              <a:ext cx="615" cy="25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3" name="Line 14"/>
            <p:cNvSpPr>
              <a:spLocks noChangeShapeType="1"/>
            </p:cNvSpPr>
            <p:nvPr/>
          </p:nvSpPr>
          <p:spPr bwMode="auto">
            <a:xfrm flipH="1">
              <a:off x="1918" y="1513"/>
              <a:ext cx="1339" cy="97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4" name="Line 15"/>
            <p:cNvSpPr>
              <a:spLocks noChangeShapeType="1"/>
            </p:cNvSpPr>
            <p:nvPr/>
          </p:nvSpPr>
          <p:spPr bwMode="auto">
            <a:xfrm>
              <a:off x="3003" y="3247"/>
              <a:ext cx="616" cy="73"/>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5" name="Line 16"/>
            <p:cNvSpPr>
              <a:spLocks noChangeShapeType="1"/>
            </p:cNvSpPr>
            <p:nvPr/>
          </p:nvSpPr>
          <p:spPr bwMode="auto">
            <a:xfrm>
              <a:off x="1845" y="2562"/>
              <a:ext cx="1774" cy="75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6" name="Line 17"/>
            <p:cNvSpPr>
              <a:spLocks noChangeShapeType="1"/>
            </p:cNvSpPr>
            <p:nvPr/>
          </p:nvSpPr>
          <p:spPr bwMode="auto">
            <a:xfrm flipV="1">
              <a:off x="1737" y="2669"/>
              <a:ext cx="724" cy="39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7" name="Line 18"/>
            <p:cNvSpPr>
              <a:spLocks noChangeShapeType="1"/>
            </p:cNvSpPr>
            <p:nvPr/>
          </p:nvSpPr>
          <p:spPr bwMode="auto">
            <a:xfrm flipV="1">
              <a:off x="3003" y="2669"/>
              <a:ext cx="833" cy="578"/>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8" name="Line 19"/>
            <p:cNvSpPr>
              <a:spLocks noChangeShapeType="1"/>
            </p:cNvSpPr>
            <p:nvPr/>
          </p:nvSpPr>
          <p:spPr bwMode="auto">
            <a:xfrm flipV="1">
              <a:off x="3184" y="1659"/>
              <a:ext cx="579" cy="32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9" name="Line 20"/>
            <p:cNvSpPr>
              <a:spLocks noChangeShapeType="1"/>
            </p:cNvSpPr>
            <p:nvPr/>
          </p:nvSpPr>
          <p:spPr bwMode="auto">
            <a:xfrm flipH="1" flipV="1">
              <a:off x="2532" y="2598"/>
              <a:ext cx="689" cy="3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40" name="Line 21"/>
            <p:cNvSpPr>
              <a:spLocks noChangeShapeType="1"/>
            </p:cNvSpPr>
            <p:nvPr/>
          </p:nvSpPr>
          <p:spPr bwMode="auto">
            <a:xfrm flipH="1">
              <a:off x="2388" y="2128"/>
              <a:ext cx="1483" cy="1264"/>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pic>
          <p:nvPicPr>
            <p:cNvPr id="204841" name="Picture 22" descr="vgasull_234975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 y="3211"/>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2" name="Picture 23" descr="vgasull_251380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 y="1478"/>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3" name="Picture 24" descr="12537899@N00_619986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0" y="2959"/>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4" name="Picture 25" descr="amos_33004438"/>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99" y="1225"/>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pic>
        <p:pic>
          <p:nvPicPr>
            <p:cNvPr id="204845" name="Picture 26" descr="antmoose_35893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2" y="1730"/>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6" name="Picture 27" descr="brodo_16087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0" y="3103"/>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7" name="Picture 28"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0" y="1947"/>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8" name="Picture 29" descr="ekenzie_189471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1" y="3067"/>
              <a:ext cx="317"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9" name="Picture 30" descr="ewanmcdowall_608215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0" y="2452"/>
              <a:ext cx="47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0" name="Picture 31"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1839"/>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1" name="Picture 32" descr="kurtnaks_312682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67" y="1406"/>
              <a:ext cx="471"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2" name="Picture 33" descr="mrjennings_2329908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0" y="2417"/>
              <a:ext cx="352"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3" name="Picture 34" descr="mrjennings_6262446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19" y="2489"/>
              <a:ext cx="46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4" name="Picture 35" descr="mscolly_85127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16" y="1730"/>
              <a:ext cx="353"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5" name="Picture 36" descr="daryoush_665363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0" y="1947"/>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6" name="Picture 37" descr="gauiscaecilius_6683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1839"/>
              <a:ext cx="471"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7" name="Picture 38" descr="mscolly_851276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16" y="1730"/>
              <a:ext cx="353"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8" name="Oval 39"/>
            <p:cNvSpPr>
              <a:spLocks noChangeArrowheads="1"/>
            </p:cNvSpPr>
            <p:nvPr/>
          </p:nvSpPr>
          <p:spPr bwMode="auto">
            <a:xfrm flipH="1">
              <a:off x="2207" y="1369"/>
              <a:ext cx="44"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59" name="Oval 40"/>
            <p:cNvSpPr>
              <a:spLocks noChangeArrowheads="1"/>
            </p:cNvSpPr>
            <p:nvPr/>
          </p:nvSpPr>
          <p:spPr bwMode="auto">
            <a:xfrm flipH="1">
              <a:off x="2345" y="1442"/>
              <a:ext cx="43"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0" name="Oval 41"/>
            <p:cNvSpPr>
              <a:spLocks noChangeArrowheads="1"/>
            </p:cNvSpPr>
            <p:nvPr/>
          </p:nvSpPr>
          <p:spPr bwMode="auto">
            <a:xfrm flipH="1">
              <a:off x="2489" y="1298"/>
              <a:ext cx="43"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1" name="Oval 42"/>
            <p:cNvSpPr>
              <a:spLocks noChangeArrowheads="1"/>
            </p:cNvSpPr>
            <p:nvPr/>
          </p:nvSpPr>
          <p:spPr bwMode="auto">
            <a:xfrm flipH="1">
              <a:off x="2388" y="1795"/>
              <a:ext cx="44"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2" name="Oval 43"/>
            <p:cNvSpPr>
              <a:spLocks noChangeArrowheads="1"/>
            </p:cNvSpPr>
            <p:nvPr/>
          </p:nvSpPr>
          <p:spPr bwMode="auto">
            <a:xfrm flipH="1">
              <a:off x="2532" y="1911"/>
              <a:ext cx="45"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3" name="Oval 44"/>
            <p:cNvSpPr>
              <a:spLocks noChangeArrowheads="1"/>
            </p:cNvSpPr>
            <p:nvPr/>
          </p:nvSpPr>
          <p:spPr bwMode="auto">
            <a:xfrm flipH="1">
              <a:off x="2135" y="1478"/>
              <a:ext cx="43"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4" name="Oval 45"/>
            <p:cNvSpPr>
              <a:spLocks noChangeArrowheads="1"/>
            </p:cNvSpPr>
            <p:nvPr/>
          </p:nvSpPr>
          <p:spPr bwMode="auto">
            <a:xfrm flipH="1">
              <a:off x="3040" y="1478"/>
              <a:ext cx="43"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5" name="Oval 46"/>
            <p:cNvSpPr>
              <a:spLocks noChangeArrowheads="1"/>
            </p:cNvSpPr>
            <p:nvPr/>
          </p:nvSpPr>
          <p:spPr bwMode="auto">
            <a:xfrm flipH="1">
              <a:off x="2388" y="2020"/>
              <a:ext cx="44"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6" name="Oval 47"/>
            <p:cNvSpPr>
              <a:spLocks noChangeArrowheads="1"/>
            </p:cNvSpPr>
            <p:nvPr/>
          </p:nvSpPr>
          <p:spPr bwMode="auto">
            <a:xfrm flipH="1">
              <a:off x="3365" y="1513"/>
              <a:ext cx="44" cy="45"/>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7" name="Oval 48"/>
            <p:cNvSpPr>
              <a:spLocks noChangeArrowheads="1"/>
            </p:cNvSpPr>
            <p:nvPr/>
          </p:nvSpPr>
          <p:spPr bwMode="auto">
            <a:xfrm flipH="1">
              <a:off x="3148" y="1659"/>
              <a:ext cx="44"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8" name="Oval 49"/>
            <p:cNvSpPr>
              <a:spLocks noChangeArrowheads="1"/>
            </p:cNvSpPr>
            <p:nvPr/>
          </p:nvSpPr>
          <p:spPr bwMode="auto">
            <a:xfrm flipH="1">
              <a:off x="3003" y="1911"/>
              <a:ext cx="45"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69" name="Oval 50"/>
            <p:cNvSpPr>
              <a:spLocks noChangeArrowheads="1"/>
            </p:cNvSpPr>
            <p:nvPr/>
          </p:nvSpPr>
          <p:spPr bwMode="auto">
            <a:xfrm flipH="1">
              <a:off x="3365" y="2091"/>
              <a:ext cx="44" cy="45"/>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0" name="Oval 51"/>
            <p:cNvSpPr>
              <a:spLocks noChangeArrowheads="1"/>
            </p:cNvSpPr>
            <p:nvPr/>
          </p:nvSpPr>
          <p:spPr bwMode="auto">
            <a:xfrm flipH="1">
              <a:off x="3148" y="2562"/>
              <a:ext cx="44" cy="42"/>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1" name="Oval 52"/>
            <p:cNvSpPr>
              <a:spLocks noChangeArrowheads="1"/>
            </p:cNvSpPr>
            <p:nvPr/>
          </p:nvSpPr>
          <p:spPr bwMode="auto">
            <a:xfrm flipH="1">
              <a:off x="3292" y="2633"/>
              <a:ext cx="44"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2" name="Oval 53"/>
            <p:cNvSpPr>
              <a:spLocks noChangeArrowheads="1"/>
            </p:cNvSpPr>
            <p:nvPr/>
          </p:nvSpPr>
          <p:spPr bwMode="auto">
            <a:xfrm flipH="1">
              <a:off x="2678" y="2489"/>
              <a:ext cx="43"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3" name="Oval 54"/>
            <p:cNvSpPr>
              <a:spLocks noChangeArrowheads="1"/>
            </p:cNvSpPr>
            <p:nvPr/>
          </p:nvSpPr>
          <p:spPr bwMode="auto">
            <a:xfrm flipH="1">
              <a:off x="3076" y="2778"/>
              <a:ext cx="43"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4" name="Oval 55"/>
            <p:cNvSpPr>
              <a:spLocks noChangeArrowheads="1"/>
            </p:cNvSpPr>
            <p:nvPr/>
          </p:nvSpPr>
          <p:spPr bwMode="auto">
            <a:xfrm flipH="1">
              <a:off x="2532" y="2633"/>
              <a:ext cx="45"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5" name="Oval 56"/>
            <p:cNvSpPr>
              <a:spLocks noChangeArrowheads="1"/>
            </p:cNvSpPr>
            <p:nvPr/>
          </p:nvSpPr>
          <p:spPr bwMode="auto">
            <a:xfrm flipH="1">
              <a:off x="1701" y="1839"/>
              <a:ext cx="43"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6" name="Oval 57"/>
            <p:cNvSpPr>
              <a:spLocks noChangeArrowheads="1"/>
            </p:cNvSpPr>
            <p:nvPr/>
          </p:nvSpPr>
          <p:spPr bwMode="auto">
            <a:xfrm flipH="1">
              <a:off x="1918" y="1874"/>
              <a:ext cx="43" cy="45"/>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7" name="Oval 58"/>
            <p:cNvSpPr>
              <a:spLocks noChangeArrowheads="1"/>
            </p:cNvSpPr>
            <p:nvPr/>
          </p:nvSpPr>
          <p:spPr bwMode="auto">
            <a:xfrm flipH="1">
              <a:off x="1918" y="3103"/>
              <a:ext cx="43"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8" name="Oval 59"/>
            <p:cNvSpPr>
              <a:spLocks noChangeArrowheads="1"/>
            </p:cNvSpPr>
            <p:nvPr/>
          </p:nvSpPr>
          <p:spPr bwMode="auto">
            <a:xfrm flipH="1">
              <a:off x="1845" y="3211"/>
              <a:ext cx="45"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79" name="Oval 60"/>
            <p:cNvSpPr>
              <a:spLocks noChangeArrowheads="1"/>
            </p:cNvSpPr>
            <p:nvPr/>
          </p:nvSpPr>
          <p:spPr bwMode="auto">
            <a:xfrm flipH="1">
              <a:off x="2388" y="3284"/>
              <a:ext cx="44"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0" name="Oval 61"/>
            <p:cNvSpPr>
              <a:spLocks noChangeArrowheads="1"/>
            </p:cNvSpPr>
            <p:nvPr/>
          </p:nvSpPr>
          <p:spPr bwMode="auto">
            <a:xfrm flipH="1">
              <a:off x="2532" y="2633"/>
              <a:ext cx="45"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1" name="Oval 62"/>
            <p:cNvSpPr>
              <a:spLocks noChangeArrowheads="1"/>
            </p:cNvSpPr>
            <p:nvPr/>
          </p:nvSpPr>
          <p:spPr bwMode="auto">
            <a:xfrm flipH="1">
              <a:off x="2207" y="3392"/>
              <a:ext cx="44"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2" name="Oval 63"/>
            <p:cNvSpPr>
              <a:spLocks noChangeArrowheads="1"/>
            </p:cNvSpPr>
            <p:nvPr/>
          </p:nvSpPr>
          <p:spPr bwMode="auto">
            <a:xfrm flipH="1">
              <a:off x="2351" y="2742"/>
              <a:ext cx="45"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3" name="Oval 64"/>
            <p:cNvSpPr>
              <a:spLocks noChangeArrowheads="1"/>
            </p:cNvSpPr>
            <p:nvPr/>
          </p:nvSpPr>
          <p:spPr bwMode="auto">
            <a:xfrm flipH="1">
              <a:off x="2316" y="3392"/>
              <a:ext cx="43"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4" name="Oval 65"/>
            <p:cNvSpPr>
              <a:spLocks noChangeArrowheads="1"/>
            </p:cNvSpPr>
            <p:nvPr/>
          </p:nvSpPr>
          <p:spPr bwMode="auto">
            <a:xfrm flipH="1">
              <a:off x="2497" y="2742"/>
              <a:ext cx="43"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5" name="Oval 66"/>
            <p:cNvSpPr>
              <a:spLocks noChangeArrowheads="1"/>
            </p:cNvSpPr>
            <p:nvPr/>
          </p:nvSpPr>
          <p:spPr bwMode="auto">
            <a:xfrm flipH="1">
              <a:off x="2859" y="3175"/>
              <a:ext cx="43"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6" name="Oval 67"/>
            <p:cNvSpPr>
              <a:spLocks noChangeArrowheads="1"/>
            </p:cNvSpPr>
            <p:nvPr/>
          </p:nvSpPr>
          <p:spPr bwMode="auto">
            <a:xfrm flipH="1">
              <a:off x="3474" y="3211"/>
              <a:ext cx="43"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7" name="Oval 68"/>
            <p:cNvSpPr>
              <a:spLocks noChangeArrowheads="1"/>
            </p:cNvSpPr>
            <p:nvPr/>
          </p:nvSpPr>
          <p:spPr bwMode="auto">
            <a:xfrm flipH="1">
              <a:off x="3908" y="2669"/>
              <a:ext cx="44" cy="45"/>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8" name="Oval 69"/>
            <p:cNvSpPr>
              <a:spLocks noChangeArrowheads="1"/>
            </p:cNvSpPr>
            <p:nvPr/>
          </p:nvSpPr>
          <p:spPr bwMode="auto">
            <a:xfrm flipH="1">
              <a:off x="3582" y="3392"/>
              <a:ext cx="45"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89" name="Oval 70"/>
            <p:cNvSpPr>
              <a:spLocks noChangeArrowheads="1"/>
            </p:cNvSpPr>
            <p:nvPr/>
          </p:nvSpPr>
          <p:spPr bwMode="auto">
            <a:xfrm flipH="1">
              <a:off x="3727" y="2742"/>
              <a:ext cx="44"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0" name="Oval 71"/>
            <p:cNvSpPr>
              <a:spLocks noChangeArrowheads="1"/>
            </p:cNvSpPr>
            <p:nvPr/>
          </p:nvSpPr>
          <p:spPr bwMode="auto">
            <a:xfrm flipH="1">
              <a:off x="3690" y="1550"/>
              <a:ext cx="45"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1" name="Oval 72"/>
            <p:cNvSpPr>
              <a:spLocks noChangeArrowheads="1"/>
            </p:cNvSpPr>
            <p:nvPr/>
          </p:nvSpPr>
          <p:spPr bwMode="auto">
            <a:xfrm flipH="1">
              <a:off x="3908" y="1730"/>
              <a:ext cx="44"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2" name="Oval 73"/>
            <p:cNvSpPr>
              <a:spLocks noChangeArrowheads="1"/>
            </p:cNvSpPr>
            <p:nvPr/>
          </p:nvSpPr>
          <p:spPr bwMode="auto">
            <a:xfrm flipH="1">
              <a:off x="4017" y="2091"/>
              <a:ext cx="43" cy="45"/>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3" name="Oval 74"/>
            <p:cNvSpPr>
              <a:spLocks noChangeArrowheads="1"/>
            </p:cNvSpPr>
            <p:nvPr/>
          </p:nvSpPr>
          <p:spPr bwMode="auto">
            <a:xfrm flipH="1">
              <a:off x="4017" y="1984"/>
              <a:ext cx="43"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4" name="Oval 75"/>
            <p:cNvSpPr>
              <a:spLocks noChangeArrowheads="1"/>
            </p:cNvSpPr>
            <p:nvPr/>
          </p:nvSpPr>
          <p:spPr bwMode="auto">
            <a:xfrm flipH="1">
              <a:off x="1556" y="2994"/>
              <a:ext cx="43"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5" name="Oval 76"/>
            <p:cNvSpPr>
              <a:spLocks noChangeArrowheads="1"/>
            </p:cNvSpPr>
            <p:nvPr/>
          </p:nvSpPr>
          <p:spPr bwMode="auto">
            <a:xfrm flipH="1">
              <a:off x="2316" y="1333"/>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6" name="Oval 77"/>
            <p:cNvSpPr>
              <a:spLocks noChangeArrowheads="1"/>
            </p:cNvSpPr>
            <p:nvPr/>
          </p:nvSpPr>
          <p:spPr bwMode="auto">
            <a:xfrm flipH="1">
              <a:off x="2461" y="1406"/>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7" name="Oval 78"/>
            <p:cNvSpPr>
              <a:spLocks noChangeArrowheads="1"/>
            </p:cNvSpPr>
            <p:nvPr/>
          </p:nvSpPr>
          <p:spPr bwMode="auto">
            <a:xfrm flipH="1">
              <a:off x="3076" y="1586"/>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8" name="Oval 79"/>
            <p:cNvSpPr>
              <a:spLocks noChangeArrowheads="1"/>
            </p:cNvSpPr>
            <p:nvPr/>
          </p:nvSpPr>
          <p:spPr bwMode="auto">
            <a:xfrm flipH="1">
              <a:off x="3257" y="1513"/>
              <a:ext cx="43"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99" name="Oval 80"/>
            <p:cNvSpPr>
              <a:spLocks noChangeArrowheads="1"/>
            </p:cNvSpPr>
            <p:nvPr/>
          </p:nvSpPr>
          <p:spPr bwMode="auto">
            <a:xfrm flipH="1">
              <a:off x="3292" y="1442"/>
              <a:ext cx="44" cy="4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0" name="Oval 81"/>
            <p:cNvSpPr>
              <a:spLocks noChangeArrowheads="1"/>
            </p:cNvSpPr>
            <p:nvPr/>
          </p:nvSpPr>
          <p:spPr bwMode="auto">
            <a:xfrm flipH="1">
              <a:off x="3980" y="1586"/>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1" name="Oval 82"/>
            <p:cNvSpPr>
              <a:spLocks noChangeArrowheads="1"/>
            </p:cNvSpPr>
            <p:nvPr/>
          </p:nvSpPr>
          <p:spPr bwMode="auto">
            <a:xfrm flipH="1">
              <a:off x="3836" y="1513"/>
              <a:ext cx="43"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2" name="Oval 83"/>
            <p:cNvSpPr>
              <a:spLocks noChangeArrowheads="1"/>
            </p:cNvSpPr>
            <p:nvPr/>
          </p:nvSpPr>
          <p:spPr bwMode="auto">
            <a:xfrm flipH="1">
              <a:off x="3727" y="1659"/>
              <a:ext cx="44" cy="4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3" name="Oval 84"/>
            <p:cNvSpPr>
              <a:spLocks noChangeArrowheads="1"/>
            </p:cNvSpPr>
            <p:nvPr/>
          </p:nvSpPr>
          <p:spPr bwMode="auto">
            <a:xfrm flipH="1">
              <a:off x="1701" y="1947"/>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4" name="Oval 85"/>
            <p:cNvSpPr>
              <a:spLocks noChangeArrowheads="1"/>
            </p:cNvSpPr>
            <p:nvPr/>
          </p:nvSpPr>
          <p:spPr bwMode="auto">
            <a:xfrm flipH="1">
              <a:off x="1955" y="1767"/>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5" name="Oval 86"/>
            <p:cNvSpPr>
              <a:spLocks noChangeArrowheads="1"/>
            </p:cNvSpPr>
            <p:nvPr/>
          </p:nvSpPr>
          <p:spPr bwMode="auto">
            <a:xfrm flipH="1">
              <a:off x="3111" y="1911"/>
              <a:ext cx="45"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6" name="Oval 87"/>
            <p:cNvSpPr>
              <a:spLocks noChangeArrowheads="1"/>
            </p:cNvSpPr>
            <p:nvPr/>
          </p:nvSpPr>
          <p:spPr bwMode="auto">
            <a:xfrm flipH="1">
              <a:off x="3040" y="2128"/>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7" name="Oval 88"/>
            <p:cNvSpPr>
              <a:spLocks noChangeArrowheads="1"/>
            </p:cNvSpPr>
            <p:nvPr/>
          </p:nvSpPr>
          <p:spPr bwMode="auto">
            <a:xfrm flipH="1">
              <a:off x="3257" y="2020"/>
              <a:ext cx="43" cy="4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8" name="Oval 89"/>
            <p:cNvSpPr>
              <a:spLocks noChangeArrowheads="1"/>
            </p:cNvSpPr>
            <p:nvPr/>
          </p:nvSpPr>
          <p:spPr bwMode="auto">
            <a:xfrm flipH="1">
              <a:off x="2532" y="2020"/>
              <a:ext cx="45" cy="4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09" name="Oval 90"/>
            <p:cNvSpPr>
              <a:spLocks noChangeArrowheads="1"/>
            </p:cNvSpPr>
            <p:nvPr/>
          </p:nvSpPr>
          <p:spPr bwMode="auto">
            <a:xfrm flipH="1">
              <a:off x="2569" y="1767"/>
              <a:ext cx="44"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0" name="Oval 91"/>
            <p:cNvSpPr>
              <a:spLocks noChangeArrowheads="1"/>
            </p:cNvSpPr>
            <p:nvPr/>
          </p:nvSpPr>
          <p:spPr bwMode="auto">
            <a:xfrm flipH="1">
              <a:off x="2388" y="2525"/>
              <a:ext cx="44"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1" name="Oval 92"/>
            <p:cNvSpPr>
              <a:spLocks noChangeArrowheads="1"/>
            </p:cNvSpPr>
            <p:nvPr/>
          </p:nvSpPr>
          <p:spPr bwMode="auto">
            <a:xfrm flipH="1">
              <a:off x="3257" y="2742"/>
              <a:ext cx="43" cy="4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2" name="Oval 93"/>
            <p:cNvSpPr>
              <a:spLocks noChangeArrowheads="1"/>
            </p:cNvSpPr>
            <p:nvPr/>
          </p:nvSpPr>
          <p:spPr bwMode="auto">
            <a:xfrm flipH="1">
              <a:off x="3292" y="2489"/>
              <a:ext cx="44"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3" name="Oval 94"/>
            <p:cNvSpPr>
              <a:spLocks noChangeArrowheads="1"/>
            </p:cNvSpPr>
            <p:nvPr/>
          </p:nvSpPr>
          <p:spPr bwMode="auto">
            <a:xfrm flipH="1">
              <a:off x="3800" y="2669"/>
              <a:ext cx="43"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4" name="Oval 95"/>
            <p:cNvSpPr>
              <a:spLocks noChangeArrowheads="1"/>
            </p:cNvSpPr>
            <p:nvPr/>
          </p:nvSpPr>
          <p:spPr bwMode="auto">
            <a:xfrm flipH="1">
              <a:off x="3836" y="2525"/>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5" name="Oval 96"/>
            <p:cNvSpPr>
              <a:spLocks noChangeArrowheads="1"/>
            </p:cNvSpPr>
            <p:nvPr/>
          </p:nvSpPr>
          <p:spPr bwMode="auto">
            <a:xfrm flipH="1">
              <a:off x="3655" y="2669"/>
              <a:ext cx="43"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6" name="Oval 97"/>
            <p:cNvSpPr>
              <a:spLocks noChangeArrowheads="1"/>
            </p:cNvSpPr>
            <p:nvPr/>
          </p:nvSpPr>
          <p:spPr bwMode="auto">
            <a:xfrm flipH="1">
              <a:off x="3582" y="3247"/>
              <a:ext cx="45"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7" name="Oval 98"/>
            <p:cNvSpPr>
              <a:spLocks noChangeArrowheads="1"/>
            </p:cNvSpPr>
            <p:nvPr/>
          </p:nvSpPr>
          <p:spPr bwMode="auto">
            <a:xfrm flipH="1">
              <a:off x="3619" y="3140"/>
              <a:ext cx="43" cy="42"/>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8" name="Oval 99"/>
            <p:cNvSpPr>
              <a:spLocks noChangeArrowheads="1"/>
            </p:cNvSpPr>
            <p:nvPr/>
          </p:nvSpPr>
          <p:spPr bwMode="auto">
            <a:xfrm flipH="1">
              <a:off x="3040" y="3247"/>
              <a:ext cx="43"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19" name="Oval 100"/>
            <p:cNvSpPr>
              <a:spLocks noChangeArrowheads="1"/>
            </p:cNvSpPr>
            <p:nvPr/>
          </p:nvSpPr>
          <p:spPr bwMode="auto">
            <a:xfrm flipH="1">
              <a:off x="2786" y="3284"/>
              <a:ext cx="44" cy="4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0" name="Oval 101"/>
            <p:cNvSpPr>
              <a:spLocks noChangeArrowheads="1"/>
            </p:cNvSpPr>
            <p:nvPr/>
          </p:nvSpPr>
          <p:spPr bwMode="auto">
            <a:xfrm flipH="1">
              <a:off x="3148" y="3355"/>
              <a:ext cx="44"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1" name="Oval 102"/>
            <p:cNvSpPr>
              <a:spLocks noChangeArrowheads="1"/>
            </p:cNvSpPr>
            <p:nvPr/>
          </p:nvSpPr>
          <p:spPr bwMode="auto">
            <a:xfrm flipH="1">
              <a:off x="2497" y="3428"/>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2" name="Oval 103"/>
            <p:cNvSpPr>
              <a:spLocks noChangeArrowheads="1"/>
            </p:cNvSpPr>
            <p:nvPr/>
          </p:nvSpPr>
          <p:spPr bwMode="auto">
            <a:xfrm flipH="1">
              <a:off x="2207" y="3247"/>
              <a:ext cx="44"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3" name="Oval 104"/>
            <p:cNvSpPr>
              <a:spLocks noChangeArrowheads="1"/>
            </p:cNvSpPr>
            <p:nvPr/>
          </p:nvSpPr>
          <p:spPr bwMode="auto">
            <a:xfrm flipH="1">
              <a:off x="2280" y="3464"/>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4" name="Oval 105"/>
            <p:cNvSpPr>
              <a:spLocks noChangeArrowheads="1"/>
            </p:cNvSpPr>
            <p:nvPr/>
          </p:nvSpPr>
          <p:spPr bwMode="auto">
            <a:xfrm flipH="1">
              <a:off x="1556" y="3211"/>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5" name="Oval 106"/>
            <p:cNvSpPr>
              <a:spLocks noChangeArrowheads="1"/>
            </p:cNvSpPr>
            <p:nvPr/>
          </p:nvSpPr>
          <p:spPr bwMode="auto">
            <a:xfrm flipH="1">
              <a:off x="1701" y="3030"/>
              <a:ext cx="43"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6" name="Oval 107"/>
            <p:cNvSpPr>
              <a:spLocks noChangeArrowheads="1"/>
            </p:cNvSpPr>
            <p:nvPr/>
          </p:nvSpPr>
          <p:spPr bwMode="auto">
            <a:xfrm flipH="1">
              <a:off x="2135" y="1298"/>
              <a:ext cx="43"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7" name="Oval 108"/>
            <p:cNvSpPr>
              <a:spLocks noChangeArrowheads="1"/>
            </p:cNvSpPr>
            <p:nvPr/>
          </p:nvSpPr>
          <p:spPr bwMode="auto">
            <a:xfrm flipH="1">
              <a:off x="2243" y="1478"/>
              <a:ext cx="45"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8" name="Oval 109"/>
            <p:cNvSpPr>
              <a:spLocks noChangeArrowheads="1"/>
            </p:cNvSpPr>
            <p:nvPr/>
          </p:nvSpPr>
          <p:spPr bwMode="auto">
            <a:xfrm flipH="1">
              <a:off x="3257" y="1622"/>
              <a:ext cx="43"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29" name="Oval 110"/>
            <p:cNvSpPr>
              <a:spLocks noChangeArrowheads="1"/>
            </p:cNvSpPr>
            <p:nvPr/>
          </p:nvSpPr>
          <p:spPr bwMode="auto">
            <a:xfrm flipH="1">
              <a:off x="3148" y="1442"/>
              <a:ext cx="44"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0" name="Oval 111"/>
            <p:cNvSpPr>
              <a:spLocks noChangeArrowheads="1"/>
            </p:cNvSpPr>
            <p:nvPr/>
          </p:nvSpPr>
          <p:spPr bwMode="auto">
            <a:xfrm flipH="1">
              <a:off x="3836" y="1586"/>
              <a:ext cx="43"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1" name="Oval 112"/>
            <p:cNvSpPr>
              <a:spLocks noChangeArrowheads="1"/>
            </p:cNvSpPr>
            <p:nvPr/>
          </p:nvSpPr>
          <p:spPr bwMode="auto">
            <a:xfrm flipH="1">
              <a:off x="4053" y="1767"/>
              <a:ext cx="43"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2" name="Oval 113"/>
            <p:cNvSpPr>
              <a:spLocks noChangeArrowheads="1"/>
            </p:cNvSpPr>
            <p:nvPr/>
          </p:nvSpPr>
          <p:spPr bwMode="auto">
            <a:xfrm flipH="1">
              <a:off x="3655" y="3428"/>
              <a:ext cx="43"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3" name="Oval 114"/>
            <p:cNvSpPr>
              <a:spLocks noChangeArrowheads="1"/>
            </p:cNvSpPr>
            <p:nvPr/>
          </p:nvSpPr>
          <p:spPr bwMode="auto">
            <a:xfrm flipH="1">
              <a:off x="3474" y="3392"/>
              <a:ext cx="43"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4" name="Oval 115"/>
            <p:cNvSpPr>
              <a:spLocks noChangeArrowheads="1"/>
            </p:cNvSpPr>
            <p:nvPr/>
          </p:nvSpPr>
          <p:spPr bwMode="auto">
            <a:xfrm flipH="1">
              <a:off x="3438" y="3103"/>
              <a:ext cx="43"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5" name="Oval 116"/>
            <p:cNvSpPr>
              <a:spLocks noChangeArrowheads="1"/>
            </p:cNvSpPr>
            <p:nvPr/>
          </p:nvSpPr>
          <p:spPr bwMode="auto">
            <a:xfrm flipH="1">
              <a:off x="2967" y="3140"/>
              <a:ext cx="44" cy="42"/>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6" name="Oval 117"/>
            <p:cNvSpPr>
              <a:spLocks noChangeArrowheads="1"/>
            </p:cNvSpPr>
            <p:nvPr/>
          </p:nvSpPr>
          <p:spPr bwMode="auto">
            <a:xfrm flipH="1">
              <a:off x="3111" y="3175"/>
              <a:ext cx="45"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7" name="Oval 118"/>
            <p:cNvSpPr>
              <a:spLocks noChangeArrowheads="1"/>
            </p:cNvSpPr>
            <p:nvPr/>
          </p:nvSpPr>
          <p:spPr bwMode="auto">
            <a:xfrm flipH="1">
              <a:off x="2895" y="3284"/>
              <a:ext cx="43"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8" name="Oval 119"/>
            <p:cNvSpPr>
              <a:spLocks noChangeArrowheads="1"/>
            </p:cNvSpPr>
            <p:nvPr/>
          </p:nvSpPr>
          <p:spPr bwMode="auto">
            <a:xfrm flipH="1">
              <a:off x="2497" y="3320"/>
              <a:ext cx="43"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39" name="Oval 120"/>
            <p:cNvSpPr>
              <a:spLocks noChangeArrowheads="1"/>
            </p:cNvSpPr>
            <p:nvPr/>
          </p:nvSpPr>
          <p:spPr bwMode="auto">
            <a:xfrm flipH="1">
              <a:off x="2388" y="3464"/>
              <a:ext cx="44"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0" name="Oval 121"/>
            <p:cNvSpPr>
              <a:spLocks noChangeArrowheads="1"/>
            </p:cNvSpPr>
            <p:nvPr/>
          </p:nvSpPr>
          <p:spPr bwMode="auto">
            <a:xfrm flipH="1">
              <a:off x="1701" y="3211"/>
              <a:ext cx="43"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1" name="Oval 122"/>
            <p:cNvSpPr>
              <a:spLocks noChangeArrowheads="1"/>
            </p:cNvSpPr>
            <p:nvPr/>
          </p:nvSpPr>
          <p:spPr bwMode="auto">
            <a:xfrm flipH="1">
              <a:off x="1809" y="3030"/>
              <a:ext cx="44" cy="45"/>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2" name="Oval 123"/>
            <p:cNvSpPr>
              <a:spLocks noChangeArrowheads="1"/>
            </p:cNvSpPr>
            <p:nvPr/>
          </p:nvSpPr>
          <p:spPr bwMode="auto">
            <a:xfrm flipH="1">
              <a:off x="1556" y="3103"/>
              <a:ext cx="43"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3" name="Oval 124"/>
            <p:cNvSpPr>
              <a:spLocks noChangeArrowheads="1"/>
            </p:cNvSpPr>
            <p:nvPr/>
          </p:nvSpPr>
          <p:spPr bwMode="auto">
            <a:xfrm flipH="1">
              <a:off x="2497" y="2489"/>
              <a:ext cx="43"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4" name="Oval 125"/>
            <p:cNvSpPr>
              <a:spLocks noChangeArrowheads="1"/>
            </p:cNvSpPr>
            <p:nvPr/>
          </p:nvSpPr>
          <p:spPr bwMode="auto">
            <a:xfrm flipH="1">
              <a:off x="2642" y="2598"/>
              <a:ext cx="44"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5" name="Oval 126"/>
            <p:cNvSpPr>
              <a:spLocks noChangeArrowheads="1"/>
            </p:cNvSpPr>
            <p:nvPr/>
          </p:nvSpPr>
          <p:spPr bwMode="auto">
            <a:xfrm flipH="1">
              <a:off x="2569" y="2128"/>
              <a:ext cx="44"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6" name="Oval 127"/>
            <p:cNvSpPr>
              <a:spLocks noChangeArrowheads="1"/>
            </p:cNvSpPr>
            <p:nvPr/>
          </p:nvSpPr>
          <p:spPr bwMode="auto">
            <a:xfrm flipH="1">
              <a:off x="2351" y="1874"/>
              <a:ext cx="45" cy="45"/>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7" name="Oval 128"/>
            <p:cNvSpPr>
              <a:spLocks noChangeArrowheads="1"/>
            </p:cNvSpPr>
            <p:nvPr/>
          </p:nvSpPr>
          <p:spPr bwMode="auto">
            <a:xfrm flipH="1">
              <a:off x="3076" y="2056"/>
              <a:ext cx="43"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8" name="Oval 129"/>
            <p:cNvSpPr>
              <a:spLocks noChangeArrowheads="1"/>
            </p:cNvSpPr>
            <p:nvPr/>
          </p:nvSpPr>
          <p:spPr bwMode="auto">
            <a:xfrm flipH="1">
              <a:off x="3329" y="1874"/>
              <a:ext cx="44" cy="45"/>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49" name="Oval 130"/>
            <p:cNvSpPr>
              <a:spLocks noChangeArrowheads="1"/>
            </p:cNvSpPr>
            <p:nvPr/>
          </p:nvSpPr>
          <p:spPr bwMode="auto">
            <a:xfrm flipH="1">
              <a:off x="3908" y="2091"/>
              <a:ext cx="44"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50" name="Oval 131"/>
            <p:cNvSpPr>
              <a:spLocks noChangeArrowheads="1"/>
            </p:cNvSpPr>
            <p:nvPr/>
          </p:nvSpPr>
          <p:spPr bwMode="auto">
            <a:xfrm flipH="1">
              <a:off x="3800" y="1984"/>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51" name="Oval 132"/>
            <p:cNvSpPr>
              <a:spLocks noChangeArrowheads="1"/>
            </p:cNvSpPr>
            <p:nvPr/>
          </p:nvSpPr>
          <p:spPr bwMode="auto">
            <a:xfrm flipH="1">
              <a:off x="4088" y="2200"/>
              <a:ext cx="45" cy="4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52" name="Oval 133"/>
            <p:cNvSpPr>
              <a:spLocks noChangeArrowheads="1"/>
            </p:cNvSpPr>
            <p:nvPr/>
          </p:nvSpPr>
          <p:spPr bwMode="auto">
            <a:xfrm flipH="1">
              <a:off x="3221" y="2525"/>
              <a:ext cx="43"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53" name="Oval 134"/>
            <p:cNvSpPr>
              <a:spLocks noChangeArrowheads="1"/>
            </p:cNvSpPr>
            <p:nvPr/>
          </p:nvSpPr>
          <p:spPr bwMode="auto">
            <a:xfrm flipH="1">
              <a:off x="3076" y="2452"/>
              <a:ext cx="43" cy="45"/>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54" name="Oval 135"/>
            <p:cNvSpPr>
              <a:spLocks noChangeArrowheads="1"/>
            </p:cNvSpPr>
            <p:nvPr/>
          </p:nvSpPr>
          <p:spPr bwMode="auto">
            <a:xfrm flipH="1">
              <a:off x="3148" y="2814"/>
              <a:ext cx="44"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955" name="Oval 136"/>
            <p:cNvSpPr>
              <a:spLocks noChangeArrowheads="1"/>
            </p:cNvSpPr>
            <p:nvPr/>
          </p:nvSpPr>
          <p:spPr bwMode="auto">
            <a:xfrm flipH="1">
              <a:off x="3980" y="2598"/>
              <a:ext cx="43" cy="43"/>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grpSp>
      <p:sp>
        <p:nvSpPr>
          <p:cNvPr id="645257" name="Rectangle 137"/>
          <p:cNvSpPr>
            <a:spLocks noChangeArrowheads="1"/>
          </p:cNvSpPr>
          <p:nvPr/>
        </p:nvSpPr>
        <p:spPr bwMode="auto">
          <a:xfrm>
            <a:off x="1844675" y="1585913"/>
            <a:ext cx="5799138" cy="4722812"/>
          </a:xfrm>
          <a:prstGeom prst="rect">
            <a:avLst/>
          </a:prstGeom>
          <a:solidFill>
            <a:srgbClr val="FFFFFF">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grpSp>
        <p:nvGrpSpPr>
          <p:cNvPr id="204806" name="Group 138"/>
          <p:cNvGrpSpPr>
            <a:grpSpLocks/>
          </p:cNvGrpSpPr>
          <p:nvPr/>
        </p:nvGrpSpPr>
        <p:grpSpPr bwMode="auto">
          <a:xfrm>
            <a:off x="2700340" y="3606802"/>
            <a:ext cx="496887" cy="746125"/>
            <a:chOff x="1701" y="2272"/>
            <a:chExt cx="313" cy="470"/>
          </a:xfrm>
        </p:grpSpPr>
        <p:pic>
          <p:nvPicPr>
            <p:cNvPr id="204816" name="Picture 139" descr="kurtnaks_3126328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01" y="2272"/>
              <a:ext cx="313"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17" name="Oval 140"/>
            <p:cNvSpPr>
              <a:spLocks noChangeArrowheads="1"/>
            </p:cNvSpPr>
            <p:nvPr/>
          </p:nvSpPr>
          <p:spPr bwMode="auto">
            <a:xfrm flipH="1">
              <a:off x="1845" y="2345"/>
              <a:ext cx="45"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18" name="Oval 141"/>
            <p:cNvSpPr>
              <a:spLocks noChangeArrowheads="1"/>
            </p:cNvSpPr>
            <p:nvPr/>
          </p:nvSpPr>
          <p:spPr bwMode="auto">
            <a:xfrm flipH="1">
              <a:off x="1772" y="2525"/>
              <a:ext cx="45"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19" name="Oval 142"/>
            <p:cNvSpPr>
              <a:spLocks noChangeArrowheads="1"/>
            </p:cNvSpPr>
            <p:nvPr/>
          </p:nvSpPr>
          <p:spPr bwMode="auto">
            <a:xfrm flipH="1">
              <a:off x="1882" y="2562"/>
              <a:ext cx="44" cy="42"/>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20" name="Oval 143"/>
            <p:cNvSpPr>
              <a:spLocks noChangeArrowheads="1"/>
            </p:cNvSpPr>
            <p:nvPr/>
          </p:nvSpPr>
          <p:spPr bwMode="auto">
            <a:xfrm flipH="1">
              <a:off x="1918" y="2452"/>
              <a:ext cx="43" cy="45"/>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21" name="Oval 144"/>
            <p:cNvSpPr>
              <a:spLocks noChangeArrowheads="1"/>
            </p:cNvSpPr>
            <p:nvPr/>
          </p:nvSpPr>
          <p:spPr bwMode="auto">
            <a:xfrm flipH="1">
              <a:off x="1737" y="2633"/>
              <a:ext cx="43"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22" name="Oval 145"/>
            <p:cNvSpPr>
              <a:spLocks noChangeArrowheads="1"/>
            </p:cNvSpPr>
            <p:nvPr/>
          </p:nvSpPr>
          <p:spPr bwMode="auto">
            <a:xfrm flipH="1">
              <a:off x="1845" y="2669"/>
              <a:ext cx="45" cy="45"/>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23" name="Oval 146"/>
            <p:cNvSpPr>
              <a:spLocks noChangeArrowheads="1"/>
            </p:cNvSpPr>
            <p:nvPr/>
          </p:nvSpPr>
          <p:spPr bwMode="auto">
            <a:xfrm flipH="1">
              <a:off x="1955" y="2633"/>
              <a:ext cx="43" cy="44"/>
            </a:xfrm>
            <a:prstGeom prst="ellipse">
              <a:avLst/>
            </a:prstGeom>
            <a:solidFill>
              <a:srgbClr val="0000FF"/>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grpSp>
      <p:sp>
        <p:nvSpPr>
          <p:cNvPr id="645267" name="Rectangle 147"/>
          <p:cNvSpPr>
            <a:spLocks noChangeArrowheads="1"/>
          </p:cNvSpPr>
          <p:nvPr/>
        </p:nvSpPr>
        <p:spPr bwMode="auto">
          <a:xfrm>
            <a:off x="2536825" y="3505200"/>
            <a:ext cx="806450" cy="960438"/>
          </a:xfrm>
          <a:prstGeom prst="rect">
            <a:avLst/>
          </a:prstGeom>
          <a:noFill/>
          <a:ln w="28575">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grpSp>
        <p:nvGrpSpPr>
          <p:cNvPr id="204808" name="Group 148"/>
          <p:cNvGrpSpPr>
            <a:grpSpLocks/>
          </p:cNvGrpSpPr>
          <p:nvPr/>
        </p:nvGrpSpPr>
        <p:grpSpPr bwMode="auto">
          <a:xfrm>
            <a:off x="6145213" y="4868865"/>
            <a:ext cx="500062" cy="746125"/>
            <a:chOff x="3871" y="3067"/>
            <a:chExt cx="315" cy="470"/>
          </a:xfrm>
        </p:grpSpPr>
        <p:pic>
          <p:nvPicPr>
            <p:cNvPr id="204811" name="Picture 149" descr="kurtnaks_31264738"/>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871" y="3067"/>
              <a:ext cx="315"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12" name="Oval 150"/>
            <p:cNvSpPr>
              <a:spLocks noChangeArrowheads="1"/>
            </p:cNvSpPr>
            <p:nvPr/>
          </p:nvSpPr>
          <p:spPr bwMode="auto">
            <a:xfrm flipH="1">
              <a:off x="3980" y="3175"/>
              <a:ext cx="43" cy="44"/>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13" name="Oval 151"/>
            <p:cNvSpPr>
              <a:spLocks noChangeArrowheads="1"/>
            </p:cNvSpPr>
            <p:nvPr/>
          </p:nvSpPr>
          <p:spPr bwMode="auto">
            <a:xfrm flipH="1">
              <a:off x="4125" y="3284"/>
              <a:ext cx="44" cy="43"/>
            </a:xfrm>
            <a:prstGeom prst="ellipse">
              <a:avLst/>
            </a:prstGeom>
            <a:solidFill>
              <a:srgbClr val="FF00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14" name="Oval 152"/>
            <p:cNvSpPr>
              <a:spLocks noChangeArrowheads="1"/>
            </p:cNvSpPr>
            <p:nvPr/>
          </p:nvSpPr>
          <p:spPr bwMode="auto">
            <a:xfrm flipH="1">
              <a:off x="4017" y="3284"/>
              <a:ext cx="43" cy="43"/>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04815" name="Oval 153"/>
            <p:cNvSpPr>
              <a:spLocks noChangeArrowheads="1"/>
            </p:cNvSpPr>
            <p:nvPr/>
          </p:nvSpPr>
          <p:spPr bwMode="auto">
            <a:xfrm flipH="1">
              <a:off x="3908" y="3355"/>
              <a:ext cx="44" cy="44"/>
            </a:xfrm>
            <a:prstGeom prst="ellipse">
              <a:avLst/>
            </a:prstGeom>
            <a:solidFill>
              <a:srgbClr val="00FF00"/>
            </a:solidFill>
            <a:ln w="19050">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grpSp>
      <p:sp>
        <p:nvSpPr>
          <p:cNvPr id="645274" name="Rectangle 154"/>
          <p:cNvSpPr>
            <a:spLocks noChangeArrowheads="1"/>
          </p:cNvSpPr>
          <p:nvPr/>
        </p:nvSpPr>
        <p:spPr bwMode="auto">
          <a:xfrm>
            <a:off x="5992813" y="4773615"/>
            <a:ext cx="806450" cy="960437"/>
          </a:xfrm>
          <a:prstGeom prst="rect">
            <a:avLst/>
          </a:prstGeom>
          <a:noFill/>
          <a:ln w="28575">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645275" name="Rectangle 155"/>
          <p:cNvSpPr>
            <a:spLocks noChangeArrowheads="1"/>
          </p:cNvSpPr>
          <p:nvPr/>
        </p:nvSpPr>
        <p:spPr bwMode="auto">
          <a:xfrm>
            <a:off x="347665" y="5848352"/>
            <a:ext cx="841533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marR="0" lvl="0" indent="-342900" algn="l" defTabSz="914400" rtl="0" eaLnBrk="1" fontAlgn="base" latinLnBrk="0" hangingPunct="1">
              <a:lnSpc>
                <a:spcPct val="110000"/>
              </a:lnSpc>
              <a:spcBef>
                <a:spcPts val="600"/>
              </a:spcBef>
              <a:spcAft>
                <a:spcPts val="600"/>
              </a:spcAft>
              <a:buClr>
                <a:srgbClr val="C0504D"/>
              </a:buClr>
              <a:buSzPct val="110000"/>
              <a:buFontTx/>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Automatically select an initial pair of images</a:t>
            </a:r>
          </a:p>
        </p:txBody>
      </p:sp>
    </p:spTree>
    <p:extLst>
      <p:ext uri="{BB962C8B-B14F-4D97-AF65-F5344CB8AC3E}">
        <p14:creationId xmlns:p14="http://schemas.microsoft.com/office/powerpoint/2010/main" val="306754490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5267"/>
                                        </p:tgtEl>
                                        <p:attrNameLst>
                                          <p:attrName>style.visibility</p:attrName>
                                        </p:attrNameLst>
                                      </p:cBhvr>
                                      <p:to>
                                        <p:strVal val="visible"/>
                                      </p:to>
                                    </p:set>
                                    <p:animEffect transition="in" filter="fade">
                                      <p:cBhvr>
                                        <p:cTn id="7" dur="500"/>
                                        <p:tgtEl>
                                          <p:spTgt spid="6452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5274"/>
                                        </p:tgtEl>
                                        <p:attrNameLst>
                                          <p:attrName>style.visibility</p:attrName>
                                        </p:attrNameLst>
                                      </p:cBhvr>
                                      <p:to>
                                        <p:strVal val="visible"/>
                                      </p:to>
                                    </p:set>
                                    <p:animEffect transition="in" filter="fade">
                                      <p:cBhvr>
                                        <p:cTn id="10" dur="500"/>
                                        <p:tgtEl>
                                          <p:spTgt spid="6452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5257"/>
                                        </p:tgtEl>
                                        <p:attrNameLst>
                                          <p:attrName>style.visibility</p:attrName>
                                        </p:attrNameLst>
                                      </p:cBhvr>
                                      <p:to>
                                        <p:strVal val="visible"/>
                                      </p:to>
                                    </p:set>
                                    <p:animEffect transition="in" filter="fade">
                                      <p:cBhvr>
                                        <p:cTn id="13" dur="500"/>
                                        <p:tgtEl>
                                          <p:spTgt spid="6452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5275">
                                            <p:txEl>
                                              <p:pRg st="0" end="0"/>
                                            </p:txEl>
                                          </p:spTgt>
                                        </p:tgtEl>
                                        <p:attrNameLst>
                                          <p:attrName>style.visibility</p:attrName>
                                        </p:attrNameLst>
                                      </p:cBhvr>
                                      <p:to>
                                        <p:strVal val="visible"/>
                                      </p:to>
                                    </p:set>
                                    <p:animEffect transition="in" filter="fade">
                                      <p:cBhvr>
                                        <p:cTn id="16" dur="500"/>
                                        <p:tgtEl>
                                          <p:spTgt spid="6452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57" grpId="0" animBg="1"/>
      <p:bldP spid="645267" grpId="0" animBg="1"/>
      <p:bldP spid="645274" grpId="0" animBg="1"/>
      <p:bldP spid="64527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FB206958-8FDC-C441-92C6-52CF404E229F}"/>
              </a:ext>
            </a:extLst>
          </p:cNvPr>
          <p:cNvPicPr>
            <a:picLocks noChangeAspect="1"/>
          </p:cNvPicPr>
          <p:nvPr/>
        </p:nvPicPr>
        <p:blipFill>
          <a:blip r:embed="rId3"/>
          <a:stretch>
            <a:fillRect/>
          </a:stretch>
        </p:blipFill>
        <p:spPr>
          <a:xfrm>
            <a:off x="2914323" y="2831397"/>
            <a:ext cx="3181349" cy="1956414"/>
          </a:xfrm>
          <a:prstGeom prst="rect">
            <a:avLst/>
          </a:prstGeom>
        </p:spPr>
      </p:pic>
      <p:sp>
        <p:nvSpPr>
          <p:cNvPr id="2" name="Title 1">
            <a:extLst>
              <a:ext uri="{FF2B5EF4-FFF2-40B4-BE49-F238E27FC236}">
                <a16:creationId xmlns:a16="http://schemas.microsoft.com/office/drawing/2014/main" id="{68299722-4A06-9144-901A-62FBAFD646F7}"/>
              </a:ext>
            </a:extLst>
          </p:cNvPr>
          <p:cNvSpPr>
            <a:spLocks noGrp="1"/>
          </p:cNvSpPr>
          <p:nvPr>
            <p:ph type="title"/>
          </p:nvPr>
        </p:nvSpPr>
        <p:spPr/>
        <p:txBody>
          <a:bodyPr>
            <a:normAutofit/>
          </a:bodyPr>
          <a:lstStyle/>
          <a:p>
            <a:r>
              <a:rPr lang="en-US" dirty="0"/>
              <a:t>if you know 2 you get the other:</a:t>
            </a:r>
          </a:p>
        </p:txBody>
      </p:sp>
      <p:sp>
        <p:nvSpPr>
          <p:cNvPr id="4" name="Rounded Rectangle 3">
            <a:extLst>
              <a:ext uri="{FF2B5EF4-FFF2-40B4-BE49-F238E27FC236}">
                <a16:creationId xmlns:a16="http://schemas.microsoft.com/office/drawing/2014/main" id="{74D43E0E-8DDE-5043-8BBD-D829ACAC9106}"/>
              </a:ext>
            </a:extLst>
          </p:cNvPr>
          <p:cNvSpPr/>
          <p:nvPr/>
        </p:nvSpPr>
        <p:spPr>
          <a:xfrm>
            <a:off x="5143500" y="4613889"/>
            <a:ext cx="2343150" cy="857250"/>
          </a:xfrm>
          <a:prstGeom prst="roundRect">
            <a:avLst/>
          </a:prstGeom>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Camera </a:t>
            </a:r>
          </a:p>
          <a:p>
            <a:pPr algn="ctr" defTabSz="685800"/>
            <a:r>
              <a:rPr lang="en-US" dirty="0">
                <a:solidFill>
                  <a:prstClr val="black"/>
                </a:solidFill>
                <a:latin typeface="Calibri" panose="020F0502020204030204"/>
              </a:rPr>
              <a:t>(Motion)</a:t>
            </a:r>
          </a:p>
        </p:txBody>
      </p:sp>
      <p:sp>
        <p:nvSpPr>
          <p:cNvPr id="5" name="Rounded Rectangle 4">
            <a:extLst>
              <a:ext uri="{FF2B5EF4-FFF2-40B4-BE49-F238E27FC236}">
                <a16:creationId xmlns:a16="http://schemas.microsoft.com/office/drawing/2014/main" id="{A9A0FD78-347A-4D4F-BA60-B7B91D1A554B}"/>
              </a:ext>
            </a:extLst>
          </p:cNvPr>
          <p:cNvSpPr/>
          <p:nvPr/>
        </p:nvSpPr>
        <p:spPr>
          <a:xfrm>
            <a:off x="1458311" y="4613889"/>
            <a:ext cx="2343150" cy="857250"/>
          </a:xfrm>
          <a:prstGeom prst="roundRect">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Correspondences</a:t>
            </a:r>
          </a:p>
        </p:txBody>
      </p:sp>
      <p:sp>
        <p:nvSpPr>
          <p:cNvPr id="6" name="Rounded Rectangle 5">
            <a:extLst>
              <a:ext uri="{FF2B5EF4-FFF2-40B4-BE49-F238E27FC236}">
                <a16:creationId xmlns:a16="http://schemas.microsoft.com/office/drawing/2014/main" id="{D62AE92C-698D-6047-991F-2EF490B5EA70}"/>
              </a:ext>
            </a:extLst>
          </p:cNvPr>
          <p:cNvSpPr/>
          <p:nvPr/>
        </p:nvSpPr>
        <p:spPr>
          <a:xfrm>
            <a:off x="3257550" y="1948135"/>
            <a:ext cx="2343150" cy="857250"/>
          </a:xfrm>
          <a:prstGeom prst="roundRect">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3D Points </a:t>
            </a:r>
          </a:p>
          <a:p>
            <a:pPr algn="ctr" defTabSz="685800"/>
            <a:r>
              <a:rPr lang="en-US" dirty="0">
                <a:solidFill>
                  <a:prstClr val="black"/>
                </a:solidFill>
                <a:latin typeface="Calibri" panose="020F0502020204030204"/>
              </a:rPr>
              <a:t>(Structure)</a:t>
            </a:r>
          </a:p>
        </p:txBody>
      </p:sp>
    </p:spTree>
    <p:extLst>
      <p:ext uri="{BB962C8B-B14F-4D97-AF65-F5344CB8AC3E}">
        <p14:creationId xmlns:p14="http://schemas.microsoft.com/office/powerpoint/2010/main" val="2259847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a:xfrm>
            <a:off x="457200" y="0"/>
            <a:ext cx="8229600" cy="1143000"/>
          </a:xfrm>
        </p:spPr>
        <p:txBody>
          <a:bodyPr/>
          <a:lstStyle/>
          <a:p>
            <a:pPr eaLnBrk="1" hangingPunct="1"/>
            <a:r>
              <a:rPr lang="en-US" altLang="en-US"/>
              <a:t>1. Picking the initial pair</a:t>
            </a:r>
          </a:p>
        </p:txBody>
      </p:sp>
      <p:sp>
        <p:nvSpPr>
          <p:cNvPr id="205827" name="Content Placeholder 2"/>
          <p:cNvSpPr>
            <a:spLocks noGrp="1"/>
          </p:cNvSpPr>
          <p:nvPr>
            <p:ph idx="1"/>
          </p:nvPr>
        </p:nvSpPr>
        <p:spPr>
          <a:xfrm>
            <a:off x="457200" y="1017588"/>
            <a:ext cx="8229600" cy="1211262"/>
          </a:xfrm>
        </p:spPr>
        <p:txBody>
          <a:bodyPr/>
          <a:lstStyle/>
          <a:p>
            <a:pPr eaLnBrk="1" hangingPunct="1"/>
            <a:r>
              <a:rPr lang="en-US" altLang="en-US"/>
              <a:t>We want a pair with many matches, but which has as large a baseline as possible</a:t>
            </a:r>
            <a:endParaRPr lang="en-US" altLang="en-US" i="1"/>
          </a:p>
        </p:txBody>
      </p:sp>
      <p:pic>
        <p:nvPicPr>
          <p:cNvPr id="2051" name="Picture 3" descr="C:\snavely\demos\PhotoTourism\data\Trevi\images\kurtnaks_31263284.thumb.flo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2835277"/>
            <a:ext cx="118745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C:\snavely\demos\PhotoTourism\data\Trevi\images\kurtnaks_31263006.thumb.floa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835277"/>
            <a:ext cx="1189038"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096963" y="4606925"/>
            <a:ext cx="1674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lots of matches</a:t>
            </a:r>
          </a:p>
        </p:txBody>
      </p:sp>
      <p:sp>
        <p:nvSpPr>
          <p:cNvPr id="8" name="TextBox 7"/>
          <p:cNvSpPr txBox="1">
            <a:spLocks noChangeArrowheads="1"/>
          </p:cNvSpPr>
          <p:nvPr/>
        </p:nvSpPr>
        <p:spPr bwMode="auto">
          <a:xfrm>
            <a:off x="1101727" y="4873625"/>
            <a:ext cx="1508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small baseline</a:t>
            </a:r>
          </a:p>
        </p:txBody>
      </p:sp>
      <p:pic>
        <p:nvPicPr>
          <p:cNvPr id="2056" name="Picture 8" descr="C:\snavely\demos\PhotoTourism\data\Trevi\images\leemarie_1748038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75325" y="2278065"/>
            <a:ext cx="1739900"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descr="C:\snavely\demos\PhotoTourism\data\Trevi\images\manarh_41867580.thumb.floa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0327" y="2271715"/>
            <a:ext cx="1730375"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p:nvSpPr>
        <p:spPr bwMode="auto">
          <a:xfrm>
            <a:off x="4598988" y="3832225"/>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very few matches</a:t>
            </a:r>
          </a:p>
        </p:txBody>
      </p:sp>
      <p:sp>
        <p:nvSpPr>
          <p:cNvPr id="15" name="TextBox 14"/>
          <p:cNvSpPr txBox="1">
            <a:spLocks noChangeArrowheads="1"/>
          </p:cNvSpPr>
          <p:nvPr/>
        </p:nvSpPr>
        <p:spPr bwMode="auto">
          <a:xfrm>
            <a:off x="4602165" y="3562350"/>
            <a:ext cx="1481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large baseline</a:t>
            </a:r>
          </a:p>
        </p:txBody>
      </p:sp>
      <p:pic>
        <p:nvPicPr>
          <p:cNvPr id="2058" name="Picture 10" descr="C:\snavely\demos\PhotoTourism\data\Trevi\images\19654387@N00_12629437.thumb.floa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825" y="4275140"/>
            <a:ext cx="137795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11" descr="C:\snavely\demos\PhotoTourism\data\Trevi\images\74235601@N00_42687237.thumb.floa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8025" y="4497388"/>
            <a:ext cx="1758950"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5037140" y="6248400"/>
            <a:ext cx="1616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lots of matches</a:t>
            </a:r>
          </a:p>
        </p:txBody>
      </p:sp>
      <p:sp>
        <p:nvSpPr>
          <p:cNvPr id="19" name="TextBox 18"/>
          <p:cNvSpPr txBox="1">
            <a:spLocks noChangeArrowheads="1"/>
          </p:cNvSpPr>
          <p:nvPr/>
        </p:nvSpPr>
        <p:spPr bwMode="auto">
          <a:xfrm>
            <a:off x="5040315" y="5978525"/>
            <a:ext cx="1481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rPr>
              <a:t>large baseline</a:t>
            </a:r>
          </a:p>
        </p:txBody>
      </p:sp>
      <p:pic>
        <p:nvPicPr>
          <p:cNvPr id="2060" name="Picture 12" descr="C:\Users\Noah Snavely\AppData\Local\Microsoft\Windows\Temporary Internet Files\Content.IE5\1Y5J8ACJ\MCj044131000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9475" y="4640263"/>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2" descr="C:\Users\Noah Snavely\AppData\Local\Microsoft\Windows\Temporary Internet Files\Content.IE5\1Y5J8ACJ\MCj044131000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81500" y="3627438"/>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 descr="C:\Users\Noah Snavely\AppData\Local\Microsoft\Windows\Temporary Internet Files\Content.IE5\1Y5J8ACJ\MCj044131000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19650" y="60198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 descr="C:\Users\Noah Snavely\AppData\Local\Microsoft\Windows\Temporary Internet Files\Content.IE5\1Y5J8ACJ\MCj0441310000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11713" y="6319840"/>
            <a:ext cx="2857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 name="Picture 13" descr="C:\Users\Noah Snavely\AppData\Local\Microsoft\Windows\Temporary Internet Files\Content.IE5\PV2XWU2F\MCj0439584000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000" y="4949825"/>
            <a:ext cx="2555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3" descr="C:\Users\Noah Snavely\AppData\Local\Microsoft\Windows\Temporary Internet Files\Content.IE5\PV2XWU2F\MCj0439584000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2138" y="3925888"/>
            <a:ext cx="2540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635802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2060"/>
                                        </p:tgtEl>
                                        <p:attrNameLst>
                                          <p:attrName>style.visibility</p:attrName>
                                        </p:attrNameLst>
                                      </p:cBhvr>
                                      <p:to>
                                        <p:strVal val="visible"/>
                                      </p:to>
                                    </p:set>
                                    <p:animEffect transition="in" filter="fade">
                                      <p:cBhvr>
                                        <p:cTn id="19" dur="500"/>
                                        <p:tgtEl>
                                          <p:spTgt spid="2060"/>
                                        </p:tgtEl>
                                      </p:cBhvr>
                                    </p:animEffect>
                                  </p:childTnLst>
                                </p:cTn>
                              </p:par>
                              <p:par>
                                <p:cTn id="20" presetID="10" presetClass="entr" presetSubtype="0" fill="hold" nodeType="withEffect">
                                  <p:stCondLst>
                                    <p:cond delay="0"/>
                                  </p:stCondLst>
                                  <p:childTnLst>
                                    <p:set>
                                      <p:cBhvr>
                                        <p:cTn id="21" dur="1" fill="hold">
                                          <p:stCondLst>
                                            <p:cond delay="0"/>
                                          </p:stCondLst>
                                        </p:cTn>
                                        <p:tgtEl>
                                          <p:spTgt spid="2061"/>
                                        </p:tgtEl>
                                        <p:attrNameLst>
                                          <p:attrName>style.visibility</p:attrName>
                                        </p:attrNameLst>
                                      </p:cBhvr>
                                      <p:to>
                                        <p:strVal val="visible"/>
                                      </p:to>
                                    </p:set>
                                    <p:animEffect transition="in" filter="fade">
                                      <p:cBhvr>
                                        <p:cTn id="22" dur="500"/>
                                        <p:tgtEl>
                                          <p:spTgt spid="20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par>
                                <p:cTn id="28" presetID="10" presetClass="entr" presetSubtype="0" fill="hold" nodeType="withEffect">
                                  <p:stCondLst>
                                    <p:cond delay="0"/>
                                  </p:stCondLst>
                                  <p:childTnLst>
                                    <p:set>
                                      <p:cBhvr>
                                        <p:cTn id="29" dur="1" fill="hold">
                                          <p:stCondLst>
                                            <p:cond delay="0"/>
                                          </p:stCondLst>
                                        </p:cTn>
                                        <p:tgtEl>
                                          <p:spTgt spid="2057"/>
                                        </p:tgtEl>
                                        <p:attrNameLst>
                                          <p:attrName>style.visibility</p:attrName>
                                        </p:attrNameLst>
                                      </p:cBhvr>
                                      <p:to>
                                        <p:strVal val="visible"/>
                                      </p:to>
                                    </p:set>
                                    <p:animEffect transition="in" filter="fade">
                                      <p:cBhvr>
                                        <p:cTn id="30" dur="500"/>
                                        <p:tgtEl>
                                          <p:spTgt spid="20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2058"/>
                                        </p:tgtEl>
                                        <p:attrNameLst>
                                          <p:attrName>style.visibility</p:attrName>
                                        </p:attrNameLst>
                                      </p:cBhvr>
                                      <p:to>
                                        <p:strVal val="visible"/>
                                      </p:to>
                                    </p:set>
                                    <p:animEffect transition="in" filter="fade">
                                      <p:cBhvr>
                                        <p:cTn id="47" dur="500"/>
                                        <p:tgtEl>
                                          <p:spTgt spid="2058"/>
                                        </p:tgtEl>
                                      </p:cBhvr>
                                    </p:animEffect>
                                  </p:childTnLst>
                                </p:cTn>
                              </p:par>
                              <p:par>
                                <p:cTn id="48" presetID="10" presetClass="entr" presetSubtype="0" fill="hold" nodeType="withEffect">
                                  <p:stCondLst>
                                    <p:cond delay="0"/>
                                  </p:stCondLst>
                                  <p:childTnLst>
                                    <p:set>
                                      <p:cBhvr>
                                        <p:cTn id="49" dur="1" fill="hold">
                                          <p:stCondLst>
                                            <p:cond delay="0"/>
                                          </p:stCondLst>
                                        </p:cTn>
                                        <p:tgtEl>
                                          <p:spTgt spid="2059"/>
                                        </p:tgtEl>
                                        <p:attrNameLst>
                                          <p:attrName>style.visibility</p:attrName>
                                        </p:attrNameLst>
                                      </p:cBhvr>
                                      <p:to>
                                        <p:strVal val="visible"/>
                                      </p:to>
                                    </p:set>
                                    <p:animEffect transition="in" filter="fade">
                                      <p:cBhvr>
                                        <p:cTn id="50" dur="500"/>
                                        <p:tgtEl>
                                          <p:spTgt spid="20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5" grpId="0"/>
      <p:bldP spid="18"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2"/>
            <a:ext cx="8229600" cy="4822825"/>
          </a:xfrm>
        </p:spPr>
        <p:txBody>
          <a:bodyPr rtlCol="0">
            <a:normAutofit lnSpcReduction="10000"/>
          </a:bodyPr>
          <a:lstStyle/>
          <a:p>
            <a:pPr eaLnBrk="1" fontAlgn="auto" hangingPunct="1">
              <a:spcAft>
                <a:spcPts val="0"/>
              </a:spcAft>
              <a:defRPr/>
            </a:pPr>
            <a:r>
              <a:rPr lang="en-US" dirty="0"/>
              <a:t>Many possible heuristics</a:t>
            </a:r>
          </a:p>
          <a:p>
            <a:pPr eaLnBrk="1" fontAlgn="auto" hangingPunct="1">
              <a:spcAft>
                <a:spcPts val="0"/>
              </a:spcAft>
              <a:defRPr/>
            </a:pPr>
            <a:r>
              <a:rPr lang="en-US" dirty="0"/>
              <a:t>E.g.</a:t>
            </a:r>
          </a:p>
          <a:p>
            <a:pPr lvl="1" eaLnBrk="1" fontAlgn="auto" hangingPunct="1">
              <a:spcAft>
                <a:spcPts val="0"/>
              </a:spcAft>
              <a:defRPr/>
            </a:pPr>
            <a:r>
              <a:rPr lang="en-US" dirty="0"/>
              <a:t>Choose the pair with at least 100 matches, such that the ratio</a:t>
            </a:r>
          </a:p>
          <a:p>
            <a:pPr lvl="1" eaLnBrk="1" fontAlgn="auto" hangingPunct="1">
              <a:spcAft>
                <a:spcPts val="0"/>
              </a:spcAft>
              <a:defRPr/>
            </a:pPr>
            <a:endParaRPr lang="en-US" dirty="0"/>
          </a:p>
          <a:p>
            <a:pPr lvl="1" eaLnBrk="1" fontAlgn="auto" hangingPunct="1">
              <a:spcAft>
                <a:spcPts val="0"/>
              </a:spcAft>
              <a:buNone/>
              <a:defRPr/>
            </a:pPr>
            <a:endParaRPr lang="en-US" dirty="0"/>
          </a:p>
          <a:p>
            <a:pPr lvl="1" eaLnBrk="1" fontAlgn="auto" hangingPunct="1">
              <a:spcAft>
                <a:spcPts val="0"/>
              </a:spcAft>
              <a:buNone/>
              <a:defRPr/>
            </a:pPr>
            <a:r>
              <a:rPr lang="en-US" dirty="0"/>
              <a:t>	is as small as possible</a:t>
            </a:r>
          </a:p>
          <a:p>
            <a:pPr lvl="1" eaLnBrk="1" fontAlgn="auto" hangingPunct="1">
              <a:spcAft>
                <a:spcPts val="0"/>
              </a:spcAft>
              <a:defRPr/>
            </a:pPr>
            <a:endParaRPr lang="en-US" dirty="0"/>
          </a:p>
          <a:p>
            <a:pPr lvl="1" eaLnBrk="1" fontAlgn="auto" hangingPunct="1">
              <a:spcAft>
                <a:spcPts val="0"/>
              </a:spcAft>
              <a:defRPr/>
            </a:pPr>
            <a:r>
              <a:rPr lang="en-US" dirty="0"/>
              <a:t>A </a:t>
            </a:r>
            <a:r>
              <a:rPr lang="en-US" dirty="0" err="1"/>
              <a:t>homography</a:t>
            </a:r>
            <a:r>
              <a:rPr lang="en-US" dirty="0"/>
              <a:t> will be a bad fit if there is sufficient parallax (and the scene is not planar)</a:t>
            </a:r>
          </a:p>
        </p:txBody>
      </p:sp>
      <p:sp>
        <p:nvSpPr>
          <p:cNvPr id="206851" name="Title 3"/>
          <p:cNvSpPr>
            <a:spLocks noGrp="1"/>
          </p:cNvSpPr>
          <p:nvPr>
            <p:ph type="title"/>
          </p:nvPr>
        </p:nvSpPr>
        <p:spPr/>
        <p:txBody>
          <a:bodyPr/>
          <a:lstStyle/>
          <a:p>
            <a:pPr eaLnBrk="1" hangingPunct="1"/>
            <a:r>
              <a:rPr lang="en-US" altLang="en-US"/>
              <a:t>1. Picking the initial pair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4990" y="3600452"/>
            <a:ext cx="32464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26680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pPr eaLnBrk="1" hangingPunct="1"/>
            <a:r>
              <a:rPr lang="en-US" altLang="en-US"/>
              <a:t>2. Two-frame reconstruction</a:t>
            </a:r>
          </a:p>
        </p:txBody>
      </p:sp>
      <p:sp>
        <p:nvSpPr>
          <p:cNvPr id="3" name="Content Placeholder 2"/>
          <p:cNvSpPr>
            <a:spLocks noGrp="1"/>
          </p:cNvSpPr>
          <p:nvPr>
            <p:ph idx="1"/>
          </p:nvPr>
        </p:nvSpPr>
        <p:spPr>
          <a:xfrm>
            <a:off x="457200" y="1474790"/>
            <a:ext cx="8229600" cy="4776787"/>
          </a:xfrm>
        </p:spPr>
        <p:txBody>
          <a:bodyPr/>
          <a:lstStyle/>
          <a:p>
            <a:pPr eaLnBrk="1" hangingPunct="1"/>
            <a:r>
              <a:rPr lang="en-US" altLang="en-US"/>
              <a:t>Input: two images with correspondence</a:t>
            </a:r>
          </a:p>
          <a:p>
            <a:pPr eaLnBrk="1" hangingPunct="1"/>
            <a:r>
              <a:rPr lang="en-US" altLang="en-US"/>
              <a:t>Output: camera parameters, 3D points</a:t>
            </a:r>
          </a:p>
          <a:p>
            <a:pPr eaLnBrk="1" hangingPunct="1"/>
            <a:endParaRPr lang="en-US" altLang="en-US"/>
          </a:p>
          <a:p>
            <a:pPr eaLnBrk="1" hangingPunct="1"/>
            <a:r>
              <a:rPr lang="en-US" altLang="en-US"/>
              <a:t>In general, there can be ambiguities if the cameras are uncalibrated (camera intrinsics are unknown)</a:t>
            </a:r>
          </a:p>
          <a:p>
            <a:pPr eaLnBrk="1" hangingPunct="1"/>
            <a:r>
              <a:rPr lang="en-US" altLang="en-US"/>
              <a:t>Usually assume that the only intrinsic parameter is an unknown focal length</a:t>
            </a:r>
          </a:p>
        </p:txBody>
      </p:sp>
    </p:spTree>
    <p:extLst>
      <p:ext uri="{BB962C8B-B14F-4D97-AF65-F5344CB8AC3E}">
        <p14:creationId xmlns:p14="http://schemas.microsoft.com/office/powerpoint/2010/main" val="224836176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8898" name="Title 1"/>
          <p:cNvSpPr>
            <a:spLocks noGrp="1"/>
          </p:cNvSpPr>
          <p:nvPr>
            <p:ph type="title"/>
          </p:nvPr>
        </p:nvSpPr>
        <p:spPr/>
        <p:txBody>
          <a:bodyPr/>
          <a:lstStyle/>
          <a:p>
            <a:pPr eaLnBrk="1" hangingPunct="1"/>
            <a:r>
              <a:rPr lang="en-US" altLang="en-US"/>
              <a:t>2. Two-view reconstruction</a:t>
            </a:r>
          </a:p>
        </p:txBody>
      </p:sp>
      <p:sp>
        <p:nvSpPr>
          <p:cNvPr id="3" name="Content Placeholder 2"/>
          <p:cNvSpPr>
            <a:spLocks noGrp="1"/>
          </p:cNvSpPr>
          <p:nvPr>
            <p:ph idx="1"/>
          </p:nvPr>
        </p:nvSpPr>
        <p:spPr>
          <a:xfrm>
            <a:off x="457200" y="1714502"/>
            <a:ext cx="8229600" cy="4594225"/>
          </a:xfrm>
        </p:spPr>
        <p:txBody>
          <a:bodyPr/>
          <a:lstStyle/>
          <a:p>
            <a:pPr eaLnBrk="1" hangingPunct="1"/>
            <a:r>
              <a:rPr lang="en-US" altLang="en-US"/>
              <a:t>Two-view SfM: Given two calibrated images with corresponding points, compute the camera and point positions</a:t>
            </a:r>
          </a:p>
          <a:p>
            <a:pPr eaLnBrk="1" hangingPunct="1"/>
            <a:r>
              <a:rPr lang="en-US" altLang="en-US"/>
              <a:t>Solved by finding the essential matrix between the images</a:t>
            </a:r>
          </a:p>
          <a:p>
            <a:pPr eaLnBrk="1" hangingPunct="1"/>
            <a:endParaRPr lang="en-US" altLang="en-US"/>
          </a:p>
        </p:txBody>
      </p:sp>
    </p:spTree>
    <p:extLst>
      <p:ext uri="{BB962C8B-B14F-4D97-AF65-F5344CB8AC3E}">
        <p14:creationId xmlns:p14="http://schemas.microsoft.com/office/powerpoint/2010/main" val="89262143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title"/>
          </p:nvPr>
        </p:nvSpPr>
        <p:spPr/>
        <p:txBody>
          <a:bodyPr/>
          <a:lstStyle/>
          <a:p>
            <a:pPr eaLnBrk="1" hangingPunct="1"/>
            <a:r>
              <a:rPr lang="en-US" altLang="en-US"/>
              <a:t>Incremental SfM: Algorithm </a:t>
            </a:r>
          </a:p>
        </p:txBody>
      </p:sp>
      <p:sp>
        <p:nvSpPr>
          <p:cNvPr id="3" name="Content Placeholder 2"/>
          <p:cNvSpPr>
            <a:spLocks noGrp="1"/>
          </p:cNvSpPr>
          <p:nvPr>
            <p:ph idx="1"/>
          </p:nvPr>
        </p:nvSpPr>
        <p:spPr>
          <a:xfrm>
            <a:off x="457200" y="1760538"/>
            <a:ext cx="8229600" cy="4525962"/>
          </a:xfrm>
        </p:spPr>
        <p:txBody>
          <a:bodyPr/>
          <a:lstStyle/>
          <a:p>
            <a:pPr marL="971550" lvl="1" indent="-514350" eaLnBrk="1" hangingPunct="1">
              <a:buFont typeface="Arial" panose="020B0604020202020204" pitchFamily="34" charset="0"/>
              <a:buAutoNum type="arabicPeriod"/>
            </a:pPr>
            <a:r>
              <a:rPr lang="en-US" altLang="en-US"/>
              <a:t>Pick a strong initial pair of images</a:t>
            </a:r>
          </a:p>
          <a:p>
            <a:pPr marL="971550" lvl="1" indent="-514350" eaLnBrk="1" hangingPunct="1">
              <a:buFont typeface="Arial" panose="020B0604020202020204" pitchFamily="34" charset="0"/>
              <a:buAutoNum type="arabicPeriod"/>
            </a:pPr>
            <a:r>
              <a:rPr lang="en-US" altLang="en-US"/>
              <a:t>Initialize the model using two-frame SfM</a:t>
            </a:r>
          </a:p>
          <a:p>
            <a:pPr marL="971550" lvl="1" indent="-514350" eaLnBrk="1" hangingPunct="1">
              <a:buFont typeface="Arial" panose="020B0604020202020204" pitchFamily="34" charset="0"/>
              <a:buAutoNum type="arabicPeriod"/>
            </a:pPr>
            <a:r>
              <a:rPr lang="en-US" altLang="en-US"/>
              <a:t>While there are connected images remaining:</a:t>
            </a:r>
          </a:p>
          <a:p>
            <a:pPr marL="1371600" lvl="2" indent="-514350" eaLnBrk="1" hangingPunct="1">
              <a:buFont typeface="Arial" panose="020B0604020202020204" pitchFamily="34" charset="0"/>
              <a:buAutoNum type="alphaLcPeriod"/>
            </a:pPr>
            <a:r>
              <a:rPr lang="en-US" altLang="en-US"/>
              <a:t>Pick the image which sees the most existing 3D points</a:t>
            </a:r>
          </a:p>
          <a:p>
            <a:pPr marL="1371600" lvl="2" indent="-514350" eaLnBrk="1" hangingPunct="1">
              <a:buFont typeface="Arial" panose="020B0604020202020204" pitchFamily="34" charset="0"/>
              <a:buAutoNum type="alphaLcPeriod"/>
            </a:pPr>
            <a:r>
              <a:rPr lang="en-US" altLang="en-US"/>
              <a:t>Estimate the pose of that camera</a:t>
            </a:r>
          </a:p>
          <a:p>
            <a:pPr marL="1371600" lvl="2" indent="-514350" eaLnBrk="1" hangingPunct="1">
              <a:buFont typeface="Arial" panose="020B0604020202020204" pitchFamily="34" charset="0"/>
              <a:buAutoNum type="alphaLcPeriod"/>
            </a:pPr>
            <a:r>
              <a:rPr lang="en-US" altLang="en-US"/>
              <a:t>Triangulate any new points</a:t>
            </a:r>
          </a:p>
          <a:p>
            <a:pPr marL="1371600" lvl="2" indent="-514350" eaLnBrk="1" hangingPunct="1">
              <a:buFont typeface="Arial" panose="020B0604020202020204" pitchFamily="34" charset="0"/>
              <a:buAutoNum type="alphaLcPeriod"/>
            </a:pPr>
            <a:r>
              <a:rPr lang="en-US" altLang="en-US"/>
              <a:t>Run bundle adjustment</a:t>
            </a:r>
          </a:p>
        </p:txBody>
      </p:sp>
    </p:spTree>
    <p:extLst>
      <p:ext uri="{BB962C8B-B14F-4D97-AF65-F5344CB8AC3E}">
        <p14:creationId xmlns:p14="http://schemas.microsoft.com/office/powerpoint/2010/main" val="260985109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C0B3-C84D-BD4A-8E94-BFB16D06FBF4}"/>
              </a:ext>
            </a:extLst>
          </p:cNvPr>
          <p:cNvSpPr>
            <a:spLocks noGrp="1"/>
          </p:cNvSpPr>
          <p:nvPr>
            <p:ph type="title"/>
          </p:nvPr>
        </p:nvSpPr>
        <p:spPr/>
        <p:txBody>
          <a:bodyPr>
            <a:normAutofit fontScale="90000"/>
          </a:bodyPr>
          <a:lstStyle/>
          <a:p>
            <a:r>
              <a:rPr lang="en-US" dirty="0"/>
              <a:t>Visual Simultaneous Localization and Mapping (V-SLAM)</a:t>
            </a:r>
          </a:p>
        </p:txBody>
      </p:sp>
      <p:sp>
        <p:nvSpPr>
          <p:cNvPr id="3" name="Content Placeholder 2">
            <a:extLst>
              <a:ext uri="{FF2B5EF4-FFF2-40B4-BE49-F238E27FC236}">
                <a16:creationId xmlns:a16="http://schemas.microsoft.com/office/drawing/2014/main" id="{579F3FF6-B998-A741-99F7-079002A8A054}"/>
              </a:ext>
            </a:extLst>
          </p:cNvPr>
          <p:cNvSpPr>
            <a:spLocks noGrp="1"/>
          </p:cNvSpPr>
          <p:nvPr>
            <p:ph idx="1"/>
          </p:nvPr>
        </p:nvSpPr>
        <p:spPr/>
        <p:txBody>
          <a:bodyPr/>
          <a:lstStyle/>
          <a:p>
            <a:r>
              <a:rPr lang="en-US" sz="2800" dirty="0"/>
              <a:t>Main differences with </a:t>
            </a:r>
            <a:r>
              <a:rPr lang="en-US" sz="2800" dirty="0" err="1"/>
              <a:t>SfM</a:t>
            </a:r>
            <a:r>
              <a:rPr lang="en-US" sz="2800" dirty="0"/>
              <a:t>:</a:t>
            </a:r>
          </a:p>
          <a:p>
            <a:pPr lvl="1"/>
            <a:r>
              <a:rPr lang="en-US" sz="2400" dirty="0"/>
              <a:t>Continuous visual input from sensor(s) over time</a:t>
            </a:r>
          </a:p>
          <a:p>
            <a:pPr lvl="1"/>
            <a:r>
              <a:rPr lang="en-US" sz="2400" dirty="0"/>
              <a:t>Gives rise to problems such as loop closure</a:t>
            </a:r>
          </a:p>
          <a:p>
            <a:pPr lvl="1"/>
            <a:r>
              <a:rPr lang="en-US" sz="2400" dirty="0"/>
              <a:t>Often the goal is to be online / real-time</a:t>
            </a:r>
          </a:p>
        </p:txBody>
      </p:sp>
      <p:sp>
        <p:nvSpPr>
          <p:cNvPr id="4" name="TextBox 3">
            <a:extLst>
              <a:ext uri="{FF2B5EF4-FFF2-40B4-BE49-F238E27FC236}">
                <a16:creationId xmlns:a16="http://schemas.microsoft.com/office/drawing/2014/main" id="{9BAFB841-8018-824C-A04E-8A043EB3CACE}"/>
              </a:ext>
            </a:extLst>
          </p:cNvPr>
          <p:cNvSpPr txBox="1"/>
          <p:nvPr/>
        </p:nvSpPr>
        <p:spPr>
          <a:xfrm>
            <a:off x="4953000" y="6477000"/>
            <a:ext cx="419100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Video from Daniel Cremer’s Lab</a:t>
            </a:r>
          </a:p>
        </p:txBody>
      </p:sp>
      <p:pic>
        <p:nvPicPr>
          <p:cNvPr id="5" name="demo_slam_h264" descr="demo_slam_h264">
            <a:hlinkClick r:id="" action="ppaction://media"/>
            <a:extLst>
              <a:ext uri="{FF2B5EF4-FFF2-40B4-BE49-F238E27FC236}">
                <a16:creationId xmlns:a16="http://schemas.microsoft.com/office/drawing/2014/main" id="{1666235B-F125-154D-BF2B-1E7D01D05D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 y="3581400"/>
            <a:ext cx="5655452" cy="3181192"/>
          </a:xfrm>
          <a:prstGeom prst="rect">
            <a:avLst/>
          </a:prstGeom>
        </p:spPr>
      </p:pic>
    </p:spTree>
    <p:extLst>
      <p:ext uri="{BB962C8B-B14F-4D97-AF65-F5344CB8AC3E}">
        <p14:creationId xmlns:p14="http://schemas.microsoft.com/office/powerpoint/2010/main" val="3557103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96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FB206958-8FDC-C441-92C6-52CF404E229F}"/>
              </a:ext>
            </a:extLst>
          </p:cNvPr>
          <p:cNvPicPr>
            <a:picLocks noChangeAspect="1"/>
          </p:cNvPicPr>
          <p:nvPr/>
        </p:nvPicPr>
        <p:blipFill>
          <a:blip r:embed="rId3"/>
          <a:stretch>
            <a:fillRect/>
          </a:stretch>
        </p:blipFill>
        <p:spPr>
          <a:xfrm>
            <a:off x="2914323" y="2831397"/>
            <a:ext cx="3181349" cy="1956414"/>
          </a:xfrm>
          <a:prstGeom prst="rect">
            <a:avLst/>
          </a:prstGeom>
        </p:spPr>
      </p:pic>
      <p:sp>
        <p:nvSpPr>
          <p:cNvPr id="2" name="Title 1">
            <a:extLst>
              <a:ext uri="{FF2B5EF4-FFF2-40B4-BE49-F238E27FC236}">
                <a16:creationId xmlns:a16="http://schemas.microsoft.com/office/drawing/2014/main" id="{68299722-4A06-9144-901A-62FBAFD646F7}"/>
              </a:ext>
            </a:extLst>
          </p:cNvPr>
          <p:cNvSpPr>
            <a:spLocks noGrp="1"/>
          </p:cNvSpPr>
          <p:nvPr>
            <p:ph type="title"/>
          </p:nvPr>
        </p:nvSpPr>
        <p:spPr/>
        <p:txBody>
          <a:bodyPr>
            <a:normAutofit fontScale="90000"/>
          </a:bodyPr>
          <a:lstStyle/>
          <a:p>
            <a:r>
              <a:rPr lang="en-US" dirty="0"/>
              <a:t>Camera Calibration; aka</a:t>
            </a:r>
            <a:br>
              <a:rPr lang="en-US" dirty="0"/>
            </a:br>
            <a:r>
              <a:rPr lang="en-US" dirty="0"/>
              <a:t>Perspective-n-Point</a:t>
            </a:r>
          </a:p>
        </p:txBody>
      </p:sp>
      <p:sp>
        <p:nvSpPr>
          <p:cNvPr id="4" name="Rounded Rectangle 3">
            <a:extLst>
              <a:ext uri="{FF2B5EF4-FFF2-40B4-BE49-F238E27FC236}">
                <a16:creationId xmlns:a16="http://schemas.microsoft.com/office/drawing/2014/main" id="{74D43E0E-8DDE-5043-8BBD-D829ACAC9106}"/>
              </a:ext>
            </a:extLst>
          </p:cNvPr>
          <p:cNvSpPr/>
          <p:nvPr/>
        </p:nvSpPr>
        <p:spPr>
          <a:xfrm>
            <a:off x="5143500" y="4613889"/>
            <a:ext cx="2343150" cy="857250"/>
          </a:xfrm>
          <a:prstGeom prst="roundRect">
            <a:avLst/>
          </a:prstGeom>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Camera </a:t>
            </a:r>
          </a:p>
          <a:p>
            <a:pPr algn="ctr" defTabSz="685800"/>
            <a:r>
              <a:rPr lang="en-US" dirty="0">
                <a:solidFill>
                  <a:prstClr val="black"/>
                </a:solidFill>
                <a:latin typeface="Calibri" panose="020F0502020204030204"/>
              </a:rPr>
              <a:t>(Motion)</a:t>
            </a:r>
          </a:p>
        </p:txBody>
      </p:sp>
      <p:sp>
        <p:nvSpPr>
          <p:cNvPr id="5" name="Rounded Rectangle 4">
            <a:extLst>
              <a:ext uri="{FF2B5EF4-FFF2-40B4-BE49-F238E27FC236}">
                <a16:creationId xmlns:a16="http://schemas.microsoft.com/office/drawing/2014/main" id="{A9A0FD78-347A-4D4F-BA60-B7B91D1A554B}"/>
              </a:ext>
            </a:extLst>
          </p:cNvPr>
          <p:cNvSpPr/>
          <p:nvPr/>
        </p:nvSpPr>
        <p:spPr>
          <a:xfrm>
            <a:off x="1458311" y="4613889"/>
            <a:ext cx="2343150" cy="857250"/>
          </a:xfrm>
          <a:prstGeom prst="roundRect">
            <a:avLst/>
          </a:prstGeom>
          <a:solidFill>
            <a:schemeClr val="accent6">
              <a:lumMod val="20000"/>
              <a:lumOff val="8000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Correspondences</a:t>
            </a:r>
          </a:p>
        </p:txBody>
      </p:sp>
      <p:sp>
        <p:nvSpPr>
          <p:cNvPr id="6" name="Rounded Rectangle 5">
            <a:extLst>
              <a:ext uri="{FF2B5EF4-FFF2-40B4-BE49-F238E27FC236}">
                <a16:creationId xmlns:a16="http://schemas.microsoft.com/office/drawing/2014/main" id="{D62AE92C-698D-6047-991F-2EF490B5EA70}"/>
              </a:ext>
            </a:extLst>
          </p:cNvPr>
          <p:cNvSpPr/>
          <p:nvPr/>
        </p:nvSpPr>
        <p:spPr>
          <a:xfrm>
            <a:off x="3257550" y="1948135"/>
            <a:ext cx="2343150" cy="857250"/>
          </a:xfrm>
          <a:prstGeom prst="roundRect">
            <a:avLst/>
          </a:prstGeom>
          <a:solidFill>
            <a:schemeClr val="accent6">
              <a:lumMod val="20000"/>
              <a:lumOff val="8000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3D Points </a:t>
            </a:r>
          </a:p>
          <a:p>
            <a:pPr algn="ctr" defTabSz="685800"/>
            <a:r>
              <a:rPr lang="en-US" dirty="0">
                <a:solidFill>
                  <a:prstClr val="black"/>
                </a:solidFill>
                <a:latin typeface="Calibri" panose="020F0502020204030204"/>
              </a:rPr>
              <a:t>(Structure)</a:t>
            </a:r>
          </a:p>
        </p:txBody>
      </p:sp>
      <p:sp>
        <p:nvSpPr>
          <p:cNvPr id="3" name="Right Arrow 2">
            <a:extLst>
              <a:ext uri="{FF2B5EF4-FFF2-40B4-BE49-F238E27FC236}">
                <a16:creationId xmlns:a16="http://schemas.microsoft.com/office/drawing/2014/main" id="{5A94205C-1594-3D47-8EC7-09B889AF9D99}"/>
              </a:ext>
            </a:extLst>
          </p:cNvPr>
          <p:cNvSpPr/>
          <p:nvPr/>
        </p:nvSpPr>
        <p:spPr>
          <a:xfrm rot="3795437">
            <a:off x="5059291" y="3427485"/>
            <a:ext cx="1894613" cy="381000"/>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4AFCDE2-9AAB-CE4F-AA9B-6A5008F2959D}"/>
              </a:ext>
            </a:extLst>
          </p:cNvPr>
          <p:cNvSpPr/>
          <p:nvPr/>
        </p:nvSpPr>
        <p:spPr>
          <a:xfrm>
            <a:off x="3905964" y="4852014"/>
            <a:ext cx="1183833" cy="381000"/>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858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FB206958-8FDC-C441-92C6-52CF404E229F}"/>
              </a:ext>
            </a:extLst>
          </p:cNvPr>
          <p:cNvPicPr>
            <a:picLocks noChangeAspect="1"/>
          </p:cNvPicPr>
          <p:nvPr/>
        </p:nvPicPr>
        <p:blipFill>
          <a:blip r:embed="rId3"/>
          <a:stretch>
            <a:fillRect/>
          </a:stretch>
        </p:blipFill>
        <p:spPr>
          <a:xfrm>
            <a:off x="2914323" y="2831397"/>
            <a:ext cx="3181349" cy="1956414"/>
          </a:xfrm>
          <a:prstGeom prst="rect">
            <a:avLst/>
          </a:prstGeom>
        </p:spPr>
      </p:pic>
      <p:sp>
        <p:nvSpPr>
          <p:cNvPr id="2" name="Title 1">
            <a:extLst>
              <a:ext uri="{FF2B5EF4-FFF2-40B4-BE49-F238E27FC236}">
                <a16:creationId xmlns:a16="http://schemas.microsoft.com/office/drawing/2014/main" id="{68299722-4A06-9144-901A-62FBAFD646F7}"/>
              </a:ext>
            </a:extLst>
          </p:cNvPr>
          <p:cNvSpPr>
            <a:spLocks noGrp="1"/>
          </p:cNvSpPr>
          <p:nvPr>
            <p:ph type="title"/>
          </p:nvPr>
        </p:nvSpPr>
        <p:spPr>
          <a:xfrm>
            <a:off x="457200" y="269403"/>
            <a:ext cx="8229600" cy="1143000"/>
          </a:xfrm>
        </p:spPr>
        <p:txBody>
          <a:bodyPr>
            <a:normAutofit fontScale="90000"/>
          </a:bodyPr>
          <a:lstStyle/>
          <a:p>
            <a:r>
              <a:rPr lang="en-US" dirty="0"/>
              <a:t>Stereo (w/2 cameras); aka</a:t>
            </a:r>
            <a:br>
              <a:rPr lang="en-US" dirty="0"/>
            </a:br>
            <a:r>
              <a:rPr lang="en-US" dirty="0"/>
              <a:t>Triangulation</a:t>
            </a:r>
          </a:p>
        </p:txBody>
      </p:sp>
      <p:sp>
        <p:nvSpPr>
          <p:cNvPr id="4" name="Rounded Rectangle 3">
            <a:extLst>
              <a:ext uri="{FF2B5EF4-FFF2-40B4-BE49-F238E27FC236}">
                <a16:creationId xmlns:a16="http://schemas.microsoft.com/office/drawing/2014/main" id="{74D43E0E-8DDE-5043-8BBD-D829ACAC9106}"/>
              </a:ext>
            </a:extLst>
          </p:cNvPr>
          <p:cNvSpPr/>
          <p:nvPr/>
        </p:nvSpPr>
        <p:spPr>
          <a:xfrm>
            <a:off x="5143500" y="4613889"/>
            <a:ext cx="2343150" cy="857250"/>
          </a:xfrm>
          <a:prstGeom prst="roundRect">
            <a:avLst/>
          </a:prstGeom>
          <a:solidFill>
            <a:schemeClr val="accent6">
              <a:lumMod val="20000"/>
              <a:lumOff val="8000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Camera </a:t>
            </a:r>
          </a:p>
          <a:p>
            <a:pPr algn="ctr" defTabSz="685800"/>
            <a:r>
              <a:rPr lang="en-US" dirty="0">
                <a:solidFill>
                  <a:prstClr val="black"/>
                </a:solidFill>
                <a:latin typeface="Calibri" panose="020F0502020204030204"/>
              </a:rPr>
              <a:t>(Motion)</a:t>
            </a:r>
          </a:p>
        </p:txBody>
      </p:sp>
      <p:sp>
        <p:nvSpPr>
          <p:cNvPr id="5" name="Rounded Rectangle 4">
            <a:extLst>
              <a:ext uri="{FF2B5EF4-FFF2-40B4-BE49-F238E27FC236}">
                <a16:creationId xmlns:a16="http://schemas.microsoft.com/office/drawing/2014/main" id="{A9A0FD78-347A-4D4F-BA60-B7B91D1A554B}"/>
              </a:ext>
            </a:extLst>
          </p:cNvPr>
          <p:cNvSpPr/>
          <p:nvPr/>
        </p:nvSpPr>
        <p:spPr>
          <a:xfrm>
            <a:off x="1458311" y="4613889"/>
            <a:ext cx="2343150" cy="857250"/>
          </a:xfrm>
          <a:prstGeom prst="roundRect">
            <a:avLst/>
          </a:prstGeom>
          <a:solidFill>
            <a:schemeClr val="accent6">
              <a:lumMod val="20000"/>
              <a:lumOff val="8000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Correspondences</a:t>
            </a:r>
          </a:p>
        </p:txBody>
      </p:sp>
      <p:sp>
        <p:nvSpPr>
          <p:cNvPr id="6" name="Rounded Rectangle 5">
            <a:extLst>
              <a:ext uri="{FF2B5EF4-FFF2-40B4-BE49-F238E27FC236}">
                <a16:creationId xmlns:a16="http://schemas.microsoft.com/office/drawing/2014/main" id="{D62AE92C-698D-6047-991F-2EF490B5EA70}"/>
              </a:ext>
            </a:extLst>
          </p:cNvPr>
          <p:cNvSpPr/>
          <p:nvPr/>
        </p:nvSpPr>
        <p:spPr>
          <a:xfrm>
            <a:off x="3257550" y="1948135"/>
            <a:ext cx="2343150" cy="857250"/>
          </a:xfrm>
          <a:prstGeom prst="roundRect">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3D Points </a:t>
            </a:r>
          </a:p>
          <a:p>
            <a:pPr algn="ctr" defTabSz="685800"/>
            <a:r>
              <a:rPr lang="en-US" dirty="0">
                <a:solidFill>
                  <a:prstClr val="black"/>
                </a:solidFill>
                <a:latin typeface="Calibri" panose="020F0502020204030204"/>
              </a:rPr>
              <a:t>(Structure)</a:t>
            </a:r>
          </a:p>
        </p:txBody>
      </p:sp>
      <p:sp>
        <p:nvSpPr>
          <p:cNvPr id="10" name="Right Arrow 9">
            <a:extLst>
              <a:ext uri="{FF2B5EF4-FFF2-40B4-BE49-F238E27FC236}">
                <a16:creationId xmlns:a16="http://schemas.microsoft.com/office/drawing/2014/main" id="{244902F1-0D8E-D847-9F55-DEAA47610225}"/>
              </a:ext>
            </a:extLst>
          </p:cNvPr>
          <p:cNvSpPr/>
          <p:nvPr/>
        </p:nvSpPr>
        <p:spPr>
          <a:xfrm rot="14277680">
            <a:off x="5059291" y="3427485"/>
            <a:ext cx="1894613" cy="381000"/>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0FA9FC58-23E5-8847-88DF-8D44C352F979}"/>
              </a:ext>
            </a:extLst>
          </p:cNvPr>
          <p:cNvSpPr/>
          <p:nvPr/>
        </p:nvSpPr>
        <p:spPr>
          <a:xfrm rot="18020052">
            <a:off x="1921607" y="3493367"/>
            <a:ext cx="1894613" cy="381000"/>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6254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FB206958-8FDC-C441-92C6-52CF404E229F}"/>
              </a:ext>
            </a:extLst>
          </p:cNvPr>
          <p:cNvPicPr>
            <a:picLocks noChangeAspect="1"/>
          </p:cNvPicPr>
          <p:nvPr/>
        </p:nvPicPr>
        <p:blipFill>
          <a:blip r:embed="rId3"/>
          <a:stretch>
            <a:fillRect/>
          </a:stretch>
        </p:blipFill>
        <p:spPr>
          <a:xfrm>
            <a:off x="2914323" y="2831397"/>
            <a:ext cx="3181349" cy="1956414"/>
          </a:xfrm>
          <a:prstGeom prst="rect">
            <a:avLst/>
          </a:prstGeom>
        </p:spPr>
      </p:pic>
      <p:sp>
        <p:nvSpPr>
          <p:cNvPr id="2" name="Title 1">
            <a:extLst>
              <a:ext uri="{FF2B5EF4-FFF2-40B4-BE49-F238E27FC236}">
                <a16:creationId xmlns:a16="http://schemas.microsoft.com/office/drawing/2014/main" id="{68299722-4A06-9144-901A-62FBAFD646F7}"/>
              </a:ext>
            </a:extLst>
          </p:cNvPr>
          <p:cNvSpPr>
            <a:spLocks noGrp="1"/>
          </p:cNvSpPr>
          <p:nvPr>
            <p:ph type="title"/>
          </p:nvPr>
        </p:nvSpPr>
        <p:spPr>
          <a:xfrm>
            <a:off x="457200" y="269403"/>
            <a:ext cx="8229600" cy="1143000"/>
          </a:xfrm>
        </p:spPr>
        <p:txBody>
          <a:bodyPr>
            <a:normAutofit/>
          </a:bodyPr>
          <a:lstStyle/>
          <a:p>
            <a:r>
              <a:rPr lang="en-US" dirty="0"/>
              <a:t>?</a:t>
            </a:r>
          </a:p>
        </p:txBody>
      </p:sp>
      <p:sp>
        <p:nvSpPr>
          <p:cNvPr id="4" name="Rounded Rectangle 3">
            <a:extLst>
              <a:ext uri="{FF2B5EF4-FFF2-40B4-BE49-F238E27FC236}">
                <a16:creationId xmlns:a16="http://schemas.microsoft.com/office/drawing/2014/main" id="{74D43E0E-8DDE-5043-8BBD-D829ACAC9106}"/>
              </a:ext>
            </a:extLst>
          </p:cNvPr>
          <p:cNvSpPr/>
          <p:nvPr/>
        </p:nvSpPr>
        <p:spPr>
          <a:xfrm>
            <a:off x="5143500" y="4613889"/>
            <a:ext cx="2343150" cy="857250"/>
          </a:xfrm>
          <a:prstGeom prst="roundRect">
            <a:avLst/>
          </a:prstGeom>
          <a:solidFill>
            <a:schemeClr val="accent6">
              <a:lumMod val="20000"/>
              <a:lumOff val="8000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Camera </a:t>
            </a:r>
          </a:p>
          <a:p>
            <a:pPr algn="ctr" defTabSz="685800"/>
            <a:r>
              <a:rPr lang="en-US" dirty="0">
                <a:solidFill>
                  <a:prstClr val="black"/>
                </a:solidFill>
                <a:latin typeface="Calibri" panose="020F0502020204030204"/>
              </a:rPr>
              <a:t>(Motion)</a:t>
            </a:r>
          </a:p>
        </p:txBody>
      </p:sp>
      <p:sp>
        <p:nvSpPr>
          <p:cNvPr id="14" name="Right Arrow 13">
            <a:extLst>
              <a:ext uri="{FF2B5EF4-FFF2-40B4-BE49-F238E27FC236}">
                <a16:creationId xmlns:a16="http://schemas.microsoft.com/office/drawing/2014/main" id="{0FA9FC58-23E5-8847-88DF-8D44C352F979}"/>
              </a:ext>
            </a:extLst>
          </p:cNvPr>
          <p:cNvSpPr/>
          <p:nvPr/>
        </p:nvSpPr>
        <p:spPr>
          <a:xfrm rot="7334009">
            <a:off x="1921607" y="3493367"/>
            <a:ext cx="1894613" cy="381000"/>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5">
            <a:extLst>
              <a:ext uri="{FF2B5EF4-FFF2-40B4-BE49-F238E27FC236}">
                <a16:creationId xmlns:a16="http://schemas.microsoft.com/office/drawing/2014/main" id="{E8C121E0-47BC-4D7B-C908-03C9ECED971B}"/>
              </a:ext>
            </a:extLst>
          </p:cNvPr>
          <p:cNvSpPr/>
          <p:nvPr/>
        </p:nvSpPr>
        <p:spPr>
          <a:xfrm>
            <a:off x="3257550" y="1948135"/>
            <a:ext cx="2343150" cy="857250"/>
          </a:xfrm>
          <a:prstGeom prst="roundRect">
            <a:avLst/>
          </a:prstGeom>
          <a:solidFill>
            <a:schemeClr val="accent6">
              <a:lumMod val="20000"/>
              <a:lumOff val="8000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3D Points </a:t>
            </a:r>
          </a:p>
          <a:p>
            <a:pPr algn="ctr" defTabSz="685800"/>
            <a:r>
              <a:rPr lang="en-US" dirty="0">
                <a:solidFill>
                  <a:prstClr val="black"/>
                </a:solidFill>
                <a:latin typeface="Calibri" panose="020F0502020204030204"/>
              </a:rPr>
              <a:t>(Structure)</a:t>
            </a:r>
          </a:p>
        </p:txBody>
      </p:sp>
      <p:sp>
        <p:nvSpPr>
          <p:cNvPr id="7" name="Rounded Rectangle 4">
            <a:extLst>
              <a:ext uri="{FF2B5EF4-FFF2-40B4-BE49-F238E27FC236}">
                <a16:creationId xmlns:a16="http://schemas.microsoft.com/office/drawing/2014/main" id="{89E34494-DD9E-9353-4D32-DA29324214CD}"/>
              </a:ext>
            </a:extLst>
          </p:cNvPr>
          <p:cNvSpPr/>
          <p:nvPr/>
        </p:nvSpPr>
        <p:spPr>
          <a:xfrm>
            <a:off x="1458311" y="4613889"/>
            <a:ext cx="2343150" cy="857250"/>
          </a:xfrm>
          <a:prstGeom prst="roundRect">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Correspondences</a:t>
            </a:r>
          </a:p>
        </p:txBody>
      </p:sp>
      <p:sp>
        <p:nvSpPr>
          <p:cNvPr id="8" name="Right Arrow 11">
            <a:extLst>
              <a:ext uri="{FF2B5EF4-FFF2-40B4-BE49-F238E27FC236}">
                <a16:creationId xmlns:a16="http://schemas.microsoft.com/office/drawing/2014/main" id="{253F982A-6AFA-0A1B-4A68-12E46B17754D}"/>
              </a:ext>
            </a:extLst>
          </p:cNvPr>
          <p:cNvSpPr/>
          <p:nvPr/>
        </p:nvSpPr>
        <p:spPr>
          <a:xfrm rot="10800000">
            <a:off x="3845367" y="4852014"/>
            <a:ext cx="1183833" cy="381000"/>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247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FB206958-8FDC-C441-92C6-52CF404E229F}"/>
              </a:ext>
            </a:extLst>
          </p:cNvPr>
          <p:cNvPicPr>
            <a:picLocks noChangeAspect="1"/>
          </p:cNvPicPr>
          <p:nvPr/>
        </p:nvPicPr>
        <p:blipFill>
          <a:blip r:embed="rId3"/>
          <a:stretch>
            <a:fillRect/>
          </a:stretch>
        </p:blipFill>
        <p:spPr>
          <a:xfrm>
            <a:off x="2914323" y="2559662"/>
            <a:ext cx="3181349" cy="1956414"/>
          </a:xfrm>
          <a:prstGeom prst="rect">
            <a:avLst/>
          </a:prstGeom>
        </p:spPr>
      </p:pic>
      <p:sp>
        <p:nvSpPr>
          <p:cNvPr id="2" name="Title 1">
            <a:extLst>
              <a:ext uri="{FF2B5EF4-FFF2-40B4-BE49-F238E27FC236}">
                <a16:creationId xmlns:a16="http://schemas.microsoft.com/office/drawing/2014/main" id="{68299722-4A06-9144-901A-62FBAFD646F7}"/>
              </a:ext>
            </a:extLst>
          </p:cNvPr>
          <p:cNvSpPr>
            <a:spLocks noGrp="1"/>
          </p:cNvSpPr>
          <p:nvPr>
            <p:ph type="title"/>
          </p:nvPr>
        </p:nvSpPr>
        <p:spPr>
          <a:xfrm>
            <a:off x="457200" y="269403"/>
            <a:ext cx="8229600" cy="1143000"/>
          </a:xfrm>
        </p:spPr>
        <p:txBody>
          <a:bodyPr>
            <a:normAutofit/>
          </a:bodyPr>
          <a:lstStyle/>
          <a:p>
            <a:r>
              <a:rPr lang="en-US" dirty="0"/>
              <a:t>Ultimate: Structure-from-Motion</a:t>
            </a:r>
          </a:p>
        </p:txBody>
      </p:sp>
      <p:sp>
        <p:nvSpPr>
          <p:cNvPr id="4" name="Rounded Rectangle 3">
            <a:extLst>
              <a:ext uri="{FF2B5EF4-FFF2-40B4-BE49-F238E27FC236}">
                <a16:creationId xmlns:a16="http://schemas.microsoft.com/office/drawing/2014/main" id="{74D43E0E-8DDE-5043-8BBD-D829ACAC9106}"/>
              </a:ext>
            </a:extLst>
          </p:cNvPr>
          <p:cNvSpPr/>
          <p:nvPr/>
        </p:nvSpPr>
        <p:spPr>
          <a:xfrm>
            <a:off x="5143500" y="4342154"/>
            <a:ext cx="2343150" cy="857250"/>
          </a:xfrm>
          <a:prstGeom prst="roundRect">
            <a:avLst/>
          </a:prstGeom>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Camera </a:t>
            </a:r>
          </a:p>
          <a:p>
            <a:pPr algn="ctr" defTabSz="685800"/>
            <a:r>
              <a:rPr lang="en-US" dirty="0">
                <a:solidFill>
                  <a:prstClr val="black"/>
                </a:solidFill>
                <a:latin typeface="Calibri" panose="020F0502020204030204"/>
              </a:rPr>
              <a:t>(Motion)</a:t>
            </a:r>
          </a:p>
        </p:txBody>
      </p:sp>
      <p:sp>
        <p:nvSpPr>
          <p:cNvPr id="5" name="Rounded Rectangle 4">
            <a:extLst>
              <a:ext uri="{FF2B5EF4-FFF2-40B4-BE49-F238E27FC236}">
                <a16:creationId xmlns:a16="http://schemas.microsoft.com/office/drawing/2014/main" id="{A9A0FD78-347A-4D4F-BA60-B7B91D1A554B}"/>
              </a:ext>
            </a:extLst>
          </p:cNvPr>
          <p:cNvSpPr/>
          <p:nvPr/>
        </p:nvSpPr>
        <p:spPr>
          <a:xfrm>
            <a:off x="1458311" y="4342154"/>
            <a:ext cx="2343150" cy="857250"/>
          </a:xfrm>
          <a:prstGeom prst="roundRect">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Correspondences</a:t>
            </a:r>
          </a:p>
        </p:txBody>
      </p:sp>
      <p:sp>
        <p:nvSpPr>
          <p:cNvPr id="6" name="Rounded Rectangle 5">
            <a:extLst>
              <a:ext uri="{FF2B5EF4-FFF2-40B4-BE49-F238E27FC236}">
                <a16:creationId xmlns:a16="http://schemas.microsoft.com/office/drawing/2014/main" id="{D62AE92C-698D-6047-991F-2EF490B5EA70}"/>
              </a:ext>
            </a:extLst>
          </p:cNvPr>
          <p:cNvSpPr/>
          <p:nvPr/>
        </p:nvSpPr>
        <p:spPr>
          <a:xfrm>
            <a:off x="3257550" y="1676400"/>
            <a:ext cx="2343150" cy="857250"/>
          </a:xfrm>
          <a:prstGeom prst="roundRect">
            <a:avLst/>
          </a:prstGeom>
          <a:noFill/>
          <a:ln w="31750"/>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dirty="0">
                <a:solidFill>
                  <a:prstClr val="black"/>
                </a:solidFill>
                <a:latin typeface="Calibri" panose="020F0502020204030204"/>
              </a:rPr>
              <a:t>3D Points </a:t>
            </a:r>
          </a:p>
          <a:p>
            <a:pPr algn="ctr" defTabSz="685800"/>
            <a:r>
              <a:rPr lang="en-US" dirty="0">
                <a:solidFill>
                  <a:prstClr val="black"/>
                </a:solidFill>
                <a:latin typeface="Calibri" panose="020F0502020204030204"/>
              </a:rPr>
              <a:t>(Structure)</a:t>
            </a:r>
          </a:p>
        </p:txBody>
      </p:sp>
      <p:sp>
        <p:nvSpPr>
          <p:cNvPr id="12" name="TextBox 11">
            <a:extLst>
              <a:ext uri="{FF2B5EF4-FFF2-40B4-BE49-F238E27FC236}">
                <a16:creationId xmlns:a16="http://schemas.microsoft.com/office/drawing/2014/main" id="{31C474B3-AB69-884E-8522-00D87593BAA1}"/>
              </a:ext>
            </a:extLst>
          </p:cNvPr>
          <p:cNvSpPr txBox="1"/>
          <p:nvPr/>
        </p:nvSpPr>
        <p:spPr>
          <a:xfrm rot="20570393">
            <a:off x="2353661" y="1644035"/>
            <a:ext cx="2895600" cy="369332"/>
          </a:xfrm>
          <a:prstGeom prst="rect">
            <a:avLst/>
          </a:prstGeom>
          <a:solidFill>
            <a:schemeClr val="bg1"/>
          </a:solidFill>
          <a:ln w="31750">
            <a:solidFill>
              <a:schemeClr val="tx1"/>
            </a:solidFill>
          </a:ln>
        </p:spPr>
        <p:txBody>
          <a:bodyPr wrap="square" rtlCol="0">
            <a:spAutoFit/>
          </a:bodyPr>
          <a:lstStyle/>
          <a:p>
            <a:pPr algn="ctr"/>
            <a:r>
              <a:rPr lang="en-US" b="1" dirty="0">
                <a:solidFill>
                  <a:srgbClr val="FF0000"/>
                </a:solidFill>
              </a:rPr>
              <a:t>UNKNOWN</a:t>
            </a:r>
          </a:p>
        </p:txBody>
      </p:sp>
      <p:sp>
        <p:nvSpPr>
          <p:cNvPr id="11" name="TextBox 10">
            <a:extLst>
              <a:ext uri="{FF2B5EF4-FFF2-40B4-BE49-F238E27FC236}">
                <a16:creationId xmlns:a16="http://schemas.microsoft.com/office/drawing/2014/main" id="{EF42DFDF-1AC5-9846-BBBA-F5DB80B82DB0}"/>
              </a:ext>
            </a:extLst>
          </p:cNvPr>
          <p:cNvSpPr txBox="1"/>
          <p:nvPr/>
        </p:nvSpPr>
        <p:spPr>
          <a:xfrm rot="20570393">
            <a:off x="5400234" y="5062372"/>
            <a:ext cx="2895600" cy="369332"/>
          </a:xfrm>
          <a:prstGeom prst="rect">
            <a:avLst/>
          </a:prstGeom>
          <a:solidFill>
            <a:schemeClr val="bg1"/>
          </a:solidFill>
          <a:ln w="31750">
            <a:solidFill>
              <a:schemeClr val="tx1"/>
            </a:solidFill>
          </a:ln>
        </p:spPr>
        <p:txBody>
          <a:bodyPr wrap="square" rtlCol="0">
            <a:spAutoFit/>
          </a:bodyPr>
          <a:lstStyle/>
          <a:p>
            <a:pPr algn="ctr"/>
            <a:r>
              <a:rPr lang="en-US" b="1" dirty="0">
                <a:solidFill>
                  <a:srgbClr val="FF0000"/>
                </a:solidFill>
              </a:rPr>
              <a:t>UNKNOWN</a:t>
            </a:r>
          </a:p>
        </p:txBody>
      </p:sp>
      <p:sp>
        <p:nvSpPr>
          <p:cNvPr id="3" name="TextBox 2">
            <a:extLst>
              <a:ext uri="{FF2B5EF4-FFF2-40B4-BE49-F238E27FC236}">
                <a16:creationId xmlns:a16="http://schemas.microsoft.com/office/drawing/2014/main" id="{59D62C3C-C779-8B4A-9859-A562074AA817}"/>
              </a:ext>
            </a:extLst>
          </p:cNvPr>
          <p:cNvSpPr txBox="1"/>
          <p:nvPr/>
        </p:nvSpPr>
        <p:spPr>
          <a:xfrm>
            <a:off x="119194" y="6037023"/>
            <a:ext cx="8812561" cy="830997"/>
          </a:xfrm>
          <a:prstGeom prst="rect">
            <a:avLst/>
          </a:prstGeom>
          <a:noFill/>
        </p:spPr>
        <p:txBody>
          <a:bodyPr wrap="square" rtlCol="0">
            <a:spAutoFit/>
          </a:bodyPr>
          <a:lstStyle/>
          <a:p>
            <a:pPr algn="ctr"/>
            <a:r>
              <a:rPr lang="en-US" sz="2400" dirty="0"/>
              <a:t>Start from nothing known (except maybe </a:t>
            </a:r>
            <a:r>
              <a:rPr lang="en-US" sz="2400" dirty="0" err="1"/>
              <a:t>intrinsics</a:t>
            </a:r>
            <a:r>
              <a:rPr lang="en-US" sz="2400" dirty="0"/>
              <a:t>), exploit the relationship to slowly get the right answer</a:t>
            </a:r>
          </a:p>
        </p:txBody>
      </p:sp>
      <p:sp>
        <p:nvSpPr>
          <p:cNvPr id="14" name="TextBox 13">
            <a:extLst>
              <a:ext uri="{FF2B5EF4-FFF2-40B4-BE49-F238E27FC236}">
                <a16:creationId xmlns:a16="http://schemas.microsoft.com/office/drawing/2014/main" id="{16C71946-6F9C-7F43-B431-6E311F664074}"/>
              </a:ext>
            </a:extLst>
          </p:cNvPr>
          <p:cNvSpPr txBox="1"/>
          <p:nvPr/>
        </p:nvSpPr>
        <p:spPr>
          <a:xfrm rot="20570393">
            <a:off x="1639840" y="5146795"/>
            <a:ext cx="2895600" cy="369332"/>
          </a:xfrm>
          <a:prstGeom prst="rect">
            <a:avLst/>
          </a:prstGeom>
          <a:solidFill>
            <a:schemeClr val="bg1"/>
          </a:solidFill>
          <a:ln w="31750">
            <a:solidFill>
              <a:schemeClr val="tx1"/>
            </a:solidFill>
          </a:ln>
        </p:spPr>
        <p:txBody>
          <a:bodyPr wrap="square" rtlCol="0">
            <a:spAutoFit/>
          </a:bodyPr>
          <a:lstStyle/>
          <a:p>
            <a:pPr algn="ctr"/>
            <a:r>
              <a:rPr lang="en-US" b="1" dirty="0">
                <a:solidFill>
                  <a:srgbClr val="FF0000"/>
                </a:solidFill>
              </a:rPr>
              <a:t>UNKNOWN</a:t>
            </a:r>
          </a:p>
        </p:txBody>
      </p:sp>
    </p:spTree>
    <p:extLst>
      <p:ext uri="{BB962C8B-B14F-4D97-AF65-F5344CB8AC3E}">
        <p14:creationId xmlns:p14="http://schemas.microsoft.com/office/powerpoint/2010/main" val="3172889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pPr eaLnBrk="1" hangingPunct="1"/>
            <a:r>
              <a:rPr lang="en-US" altLang="en-US" dirty="0"/>
              <a:t>Structure from Motion (</a:t>
            </a:r>
            <a:r>
              <a:rPr lang="en-US" altLang="en-US" dirty="0" err="1"/>
              <a:t>SfM</a:t>
            </a:r>
            <a:r>
              <a:rPr lang="en-US" altLang="en-US" dirty="0"/>
              <a:t>)</a:t>
            </a:r>
          </a:p>
        </p:txBody>
      </p:sp>
      <p:sp>
        <p:nvSpPr>
          <p:cNvPr id="187395" name="Content Placeholder 2"/>
          <p:cNvSpPr>
            <a:spLocks noGrp="1"/>
          </p:cNvSpPr>
          <p:nvPr>
            <p:ph idx="1"/>
          </p:nvPr>
        </p:nvSpPr>
        <p:spPr/>
        <p:txBody>
          <a:bodyPr/>
          <a:lstStyle/>
          <a:p>
            <a:pPr eaLnBrk="1" hangingPunct="1"/>
            <a:endParaRPr lang="en-US" altLang="en-US"/>
          </a:p>
          <a:p>
            <a:pPr eaLnBrk="1" hangingPunct="1"/>
            <a:endParaRPr lang="en-US" altLang="en-US"/>
          </a:p>
          <a:p>
            <a:pPr eaLnBrk="1" hangingPunct="1"/>
            <a:r>
              <a:rPr lang="en-US" altLang="en-US"/>
              <a:t>SfM solves both of these problems </a:t>
            </a:r>
            <a:r>
              <a:rPr lang="en-US" altLang="en-US" i="1"/>
              <a:t>at once</a:t>
            </a:r>
          </a:p>
          <a:p>
            <a:pPr eaLnBrk="1" hangingPunct="1"/>
            <a:r>
              <a:rPr lang="en-US" altLang="en-US"/>
              <a:t>A kind of chicken-and-egg problem</a:t>
            </a:r>
          </a:p>
          <a:p>
            <a:pPr lvl="1" eaLnBrk="1" hangingPunct="1"/>
            <a:r>
              <a:rPr lang="en-US" altLang="en-US"/>
              <a:t>(but solvable)</a:t>
            </a:r>
          </a:p>
        </p:txBody>
      </p:sp>
    </p:spTree>
    <p:extLst>
      <p:ext uri="{BB962C8B-B14F-4D97-AF65-F5344CB8AC3E}">
        <p14:creationId xmlns:p14="http://schemas.microsoft.com/office/powerpoint/2010/main" val="186600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5"/>
          <p:cNvSpPr txBox="1">
            <a:spLocks noChangeArrowheads="1"/>
          </p:cNvSpPr>
          <p:nvPr/>
        </p:nvSpPr>
        <p:spPr bwMode="auto">
          <a:xfrm>
            <a:off x="2590800" y="228602"/>
            <a:ext cx="345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4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Photo Tourism</a:t>
            </a:r>
          </a:p>
        </p:txBody>
      </p:sp>
      <p:pic>
        <p:nvPicPr>
          <p:cNvPr id="188419" name="Picture 8"/>
          <p:cNvPicPr>
            <a:picLocks noChangeAspect="1" noChangeArrowheads="1"/>
          </p:cNvPicPr>
          <p:nvPr/>
        </p:nvPicPr>
        <p:blipFill>
          <a:blip r:embed="rId2">
            <a:extLst>
              <a:ext uri="{28A0092B-C50C-407E-A947-70E740481C1C}">
                <a14:useLocalDpi xmlns:a14="http://schemas.microsoft.com/office/drawing/2010/main" val="0"/>
              </a:ext>
            </a:extLst>
          </a:blip>
          <a:srcRect t="29593" r="33333" b="7275"/>
          <a:stretch>
            <a:fillRect/>
          </a:stretch>
        </p:blipFill>
        <p:spPr bwMode="auto">
          <a:xfrm>
            <a:off x="304800" y="2362202"/>
            <a:ext cx="8458200"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188420" name="Rectangle 9"/>
          <p:cNvSpPr>
            <a:spLocks noChangeArrowheads="1"/>
          </p:cNvSpPr>
          <p:nvPr/>
        </p:nvSpPr>
        <p:spPr bwMode="auto">
          <a:xfrm>
            <a:off x="304800" y="13081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Noah Snavely, Steven M. Seitz, Richard Szeliski,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hlinkClick r:id="rId3"/>
              </a:rPr>
              <a:t>Photo tourism: Exploring photo collections in 3D</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SIGGRAPH 2006</a:t>
            </a:r>
          </a:p>
        </p:txBody>
      </p:sp>
      <p:sp>
        <p:nvSpPr>
          <p:cNvPr id="188421" name="TextBox 4"/>
          <p:cNvSpPr txBox="1">
            <a:spLocks noChangeArrowheads="1"/>
          </p:cNvSpPr>
          <p:nvPr/>
        </p:nvSpPr>
        <p:spPr bwMode="auto">
          <a:xfrm>
            <a:off x="3429000" y="6019802"/>
            <a:ext cx="34034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hlinkClick r:id="rId4"/>
              </a:rPr>
              <a:t>https://youtu.be/mTBPGuPLI5Y</a:t>
            </a: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3337738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25595</TotalTime>
  <Words>1690</Words>
  <Application>Microsoft Office PowerPoint</Application>
  <PresentationFormat>On-screen Show (4:3)</PresentationFormat>
  <Paragraphs>266</Paragraphs>
  <Slides>35</Slides>
  <Notes>16</Notes>
  <HiddenSlides>4</HiddenSlides>
  <MMClips>3</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35</vt:i4>
      </vt:variant>
    </vt:vector>
  </HeadingPairs>
  <TitlesOfParts>
    <vt:vector size="44" baseType="lpstr">
      <vt:lpstr>Arial</vt:lpstr>
      <vt:lpstr>Calibri</vt:lpstr>
      <vt:lpstr>Times New Roman</vt:lpstr>
      <vt:lpstr>Wingdings</vt:lpstr>
      <vt:lpstr>Office Theme</vt:lpstr>
      <vt:lpstr>4_Office Theme</vt:lpstr>
      <vt:lpstr>9_Office Theme</vt:lpstr>
      <vt:lpstr>3_Office Theme</vt:lpstr>
      <vt:lpstr>6_Office Theme</vt:lpstr>
      <vt:lpstr>Structure-from-Motion (SfM)</vt:lpstr>
      <vt:lpstr>Recall: Camera calibration &amp; triangulation</vt:lpstr>
      <vt:lpstr>if you know 2 you get the other:</vt:lpstr>
      <vt:lpstr>Camera Calibration; aka Perspective-n-Point</vt:lpstr>
      <vt:lpstr>Stereo (w/2 cameras); aka Triangulation</vt:lpstr>
      <vt:lpstr>?</vt:lpstr>
      <vt:lpstr>Ultimate: Structure-from-Motion</vt:lpstr>
      <vt:lpstr>Structure from Motion (SfM)</vt:lpstr>
      <vt:lpstr>PowerPoint Presentation</vt:lpstr>
      <vt:lpstr>PowerPoint Presentation</vt:lpstr>
      <vt:lpstr>Structure from Motion (SfM)</vt:lpstr>
      <vt:lpstr>Structure from motion</vt:lpstr>
      <vt:lpstr>Large-scale structure from motion</vt:lpstr>
      <vt:lpstr>Large-scale structure from motion</vt:lpstr>
      <vt:lpstr>First step: Correspondence</vt:lpstr>
      <vt:lpstr>Feature detection</vt:lpstr>
      <vt:lpstr>Feature detection</vt:lpstr>
      <vt:lpstr>Feature matching</vt:lpstr>
      <vt:lpstr>Feature matching</vt:lpstr>
      <vt:lpstr>Correspondence estimation</vt:lpstr>
      <vt:lpstr>The story so far…</vt:lpstr>
      <vt:lpstr>PowerPoint Presentation</vt:lpstr>
      <vt:lpstr>Review: Points and cameras</vt:lpstr>
      <vt:lpstr>Structure from motion</vt:lpstr>
      <vt:lpstr>Structure from motion</vt:lpstr>
      <vt:lpstr>Solving structure from motion</vt:lpstr>
      <vt:lpstr>Solving structure from motion</vt:lpstr>
      <vt:lpstr>Solving structure from motion</vt:lpstr>
      <vt:lpstr>Incremental SfM</vt:lpstr>
      <vt:lpstr>1. Picking the initial pair</vt:lpstr>
      <vt:lpstr>1. Picking the initial pair</vt:lpstr>
      <vt:lpstr>2. Two-frame reconstruction</vt:lpstr>
      <vt:lpstr>2. Two-view reconstruction</vt:lpstr>
      <vt:lpstr>Incremental SfM: Algorithm </vt:lpstr>
      <vt:lpstr>Visual Simultaneous Localization and Mapping (V-SLAM)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parameters of image formation</dc:title>
  <dc:creator>trevor</dc:creator>
  <cp:lastModifiedBy>Alyosha Efros</cp:lastModifiedBy>
  <cp:revision>456</cp:revision>
  <dcterms:created xsi:type="dcterms:W3CDTF">2009-09-01T01:33:15Z</dcterms:created>
  <dcterms:modified xsi:type="dcterms:W3CDTF">2024-11-26T00:39:00Z</dcterms:modified>
</cp:coreProperties>
</file>